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26"/>
  </p:notesMasterIdLst>
  <p:sldIdLst>
    <p:sldId id="256" r:id="rId5"/>
    <p:sldId id="277" r:id="rId6"/>
    <p:sldId id="258" r:id="rId7"/>
    <p:sldId id="259" r:id="rId8"/>
    <p:sldId id="297" r:id="rId9"/>
    <p:sldId id="260" r:id="rId10"/>
    <p:sldId id="261" r:id="rId11"/>
    <p:sldId id="298" r:id="rId12"/>
    <p:sldId id="269" r:id="rId13"/>
    <p:sldId id="299" r:id="rId14"/>
    <p:sldId id="310" r:id="rId15"/>
    <p:sldId id="300" r:id="rId16"/>
    <p:sldId id="301" r:id="rId17"/>
    <p:sldId id="302" r:id="rId18"/>
    <p:sldId id="303" r:id="rId19"/>
    <p:sldId id="304" r:id="rId20"/>
    <p:sldId id="305" r:id="rId21"/>
    <p:sldId id="273" r:id="rId22"/>
    <p:sldId id="306" r:id="rId23"/>
    <p:sldId id="307" r:id="rId24"/>
    <p:sldId id="308" r:id="rId25"/>
  </p:sldIdLst>
  <p:sldSz cx="9144000" cy="5143500" type="screen16x9"/>
  <p:notesSz cx="6858000" cy="9144000"/>
  <p:embeddedFontLst>
    <p:embeddedFont>
      <p:font typeface="Advent Pro SemiBold" panose="020B0604020202020204" charset="0"/>
      <p:regular r:id="rId27"/>
      <p:bold r:id="rId28"/>
    </p:embeddedFont>
    <p:embeddedFont>
      <p:font typeface="Calibri" panose="020F0502020204030204" pitchFamily="34" charset="0"/>
      <p:regular r:id="rId29"/>
      <p:bold r:id="rId30"/>
      <p:italic r:id="rId31"/>
      <p:boldItalic r:id="rId32"/>
    </p:embeddedFont>
    <p:embeddedFont>
      <p:font typeface="Fira Sans Condensed Medium" panose="020B060402020202020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Maven Pro" panose="020B0604020202020204" charset="0"/>
      <p:regular r:id="rId41"/>
      <p:bold r:id="rId42"/>
    </p:embeddedFont>
    <p:embeddedFont>
      <p:font typeface="Share Tech"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30856-1CF1-4756-A76D-201A59D13313}" v="3" dt="2021-07-10T06:55:00.177"/>
  </p1510:revLst>
</p1510:revInfo>
</file>

<file path=ppt/tableStyles.xml><?xml version="1.0" encoding="utf-8"?>
<a:tblStyleLst xmlns:a="http://schemas.openxmlformats.org/drawingml/2006/main" def="{12283D4A-CD8D-4973-BC18-EF07C1CCB248}">
  <a:tblStyle styleId="{12283D4A-CD8D-4973-BC18-EF07C1CCB2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575"/>
  </p:normalViewPr>
  <p:slideViewPr>
    <p:cSldViewPr snapToGrid="0">
      <p:cViewPr varScale="1">
        <p:scale>
          <a:sx n="112" d="100"/>
          <a:sy n="112" d="100"/>
        </p:scale>
        <p:origin x="3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437B1-5B40-4956-930D-52F3F88C80AC}" type="doc">
      <dgm:prSet loTypeId="urn:microsoft.com/office/officeart/2016/7/layout/RepeatingBendingProcessNew" loCatId="process" qsTypeId="urn:microsoft.com/office/officeart/2005/8/quickstyle/simple1" qsCatId="simple" csTypeId="urn:microsoft.com/office/officeart/2005/8/colors/accent2_3" csCatId="accent2"/>
      <dgm:spPr/>
      <dgm:t>
        <a:bodyPr/>
        <a:lstStyle/>
        <a:p>
          <a:endParaRPr lang="en-US"/>
        </a:p>
      </dgm:t>
    </dgm:pt>
    <dgm:pt modelId="{3CCEFB9F-53A1-47A1-9357-7C4195AB41D1}">
      <dgm:prSet custT="1"/>
      <dgm:spPr/>
      <dgm:t>
        <a:bodyPr/>
        <a:lstStyle/>
        <a:p>
          <a:r>
            <a:rPr lang="en-US" sz="1100">
              <a:latin typeface="Maven Pro" panose="020B0604020202020204" charset="0"/>
            </a:rPr>
            <a:t>For most parcels, an output of scale 10 gives reliable results.</a:t>
          </a:r>
        </a:p>
      </dgm:t>
    </dgm:pt>
    <dgm:pt modelId="{128EC33A-1E16-41FE-BE7A-2132EE40020D}" type="parTrans" cxnId="{2BD110D1-9CE3-445F-973D-EEF57BC8823D}">
      <dgm:prSet/>
      <dgm:spPr/>
      <dgm:t>
        <a:bodyPr/>
        <a:lstStyle/>
        <a:p>
          <a:endParaRPr lang="en-US"/>
        </a:p>
      </dgm:t>
    </dgm:pt>
    <dgm:pt modelId="{67906627-2E7F-4C20-A84F-4E796D8A51BE}" type="sibTrans" cxnId="{2BD110D1-9CE3-445F-973D-EEF57BC8823D}">
      <dgm:prSet/>
      <dgm:spPr/>
      <dgm:t>
        <a:bodyPr/>
        <a:lstStyle/>
        <a:p>
          <a:endParaRPr lang="en-US"/>
        </a:p>
      </dgm:t>
    </dgm:pt>
    <dgm:pt modelId="{7529C66B-785C-40BE-B795-195A5D4624F4}">
      <dgm:prSet custT="1"/>
      <dgm:spPr/>
      <dgm:t>
        <a:bodyPr/>
        <a:lstStyle/>
        <a:p>
          <a:r>
            <a:rPr lang="en-US" sz="1100">
              <a:latin typeface="Maven Pro" panose="020B0604020202020204" charset="0"/>
            </a:rPr>
            <a:t>Reliable results are judged by sufficient count of pixels.</a:t>
          </a:r>
        </a:p>
      </dgm:t>
    </dgm:pt>
    <dgm:pt modelId="{E1659CEF-F4DA-4153-A24B-5D6DE30C286E}" type="parTrans" cxnId="{21005DC7-0EEC-4640-A074-0F9EDB9517A9}">
      <dgm:prSet/>
      <dgm:spPr/>
      <dgm:t>
        <a:bodyPr/>
        <a:lstStyle/>
        <a:p>
          <a:endParaRPr lang="en-US"/>
        </a:p>
      </dgm:t>
    </dgm:pt>
    <dgm:pt modelId="{6E7EB6C9-F60D-4F28-AD48-D358BFDEF405}" type="sibTrans" cxnId="{21005DC7-0EEC-4640-A074-0F9EDB9517A9}">
      <dgm:prSet/>
      <dgm:spPr/>
      <dgm:t>
        <a:bodyPr/>
        <a:lstStyle/>
        <a:p>
          <a:endParaRPr lang="en-US"/>
        </a:p>
      </dgm:t>
    </dgm:pt>
    <dgm:pt modelId="{AF1756F0-059A-4577-A5C2-186F6133B711}">
      <dgm:prSet custT="1"/>
      <dgm:spPr/>
      <dgm:t>
        <a:bodyPr/>
        <a:lstStyle/>
        <a:p>
          <a:r>
            <a:rPr lang="en-US" sz="1100">
              <a:solidFill>
                <a:schemeClr val="tx2">
                  <a:lumMod val="50000"/>
                </a:schemeClr>
              </a:solidFill>
              <a:latin typeface="Maven Pro" panose="020B0604020202020204" charset="0"/>
            </a:rPr>
            <a:t>For large parcels, scale 20 can also be used and the resolution of the prediction matches that of scale 10 and scale 5.</a:t>
          </a:r>
        </a:p>
      </dgm:t>
    </dgm:pt>
    <dgm:pt modelId="{C58DFF69-77B9-462F-9616-5D31FCFCA27F}" type="parTrans" cxnId="{DAC9F4F7-F08C-4062-AD7F-306BB75D5F4E}">
      <dgm:prSet/>
      <dgm:spPr/>
      <dgm:t>
        <a:bodyPr/>
        <a:lstStyle/>
        <a:p>
          <a:endParaRPr lang="en-US"/>
        </a:p>
      </dgm:t>
    </dgm:pt>
    <dgm:pt modelId="{3DD7AAE1-A1F4-4C62-A644-1DB1385EB402}" type="sibTrans" cxnId="{DAC9F4F7-F08C-4062-AD7F-306BB75D5F4E}">
      <dgm:prSet/>
      <dgm:spPr/>
      <dgm:t>
        <a:bodyPr/>
        <a:lstStyle/>
        <a:p>
          <a:endParaRPr lang="en-US"/>
        </a:p>
      </dgm:t>
    </dgm:pt>
    <dgm:pt modelId="{1F0862DD-7AA2-4213-9E2E-FDA1E5158699}">
      <dgm:prSet custT="1"/>
      <dgm:spPr/>
      <dgm:t>
        <a:bodyPr/>
        <a:lstStyle/>
        <a:p>
          <a:r>
            <a:rPr lang="en-US" sz="1100">
              <a:solidFill>
                <a:schemeClr val="tx2">
                  <a:lumMod val="50000"/>
                </a:schemeClr>
              </a:solidFill>
              <a:latin typeface="Maven Pro" panose="020B0604020202020204" charset="0"/>
            </a:rPr>
            <a:t>For very small parcels, scale 20 and scale 10 may not show any output. Only scale 5 can be used reliably in this case.</a:t>
          </a:r>
        </a:p>
      </dgm:t>
    </dgm:pt>
    <dgm:pt modelId="{87C4BB79-1B28-45D4-8809-10650B2DB9A9}" type="parTrans" cxnId="{06C07B61-578B-4877-912F-5380BE078E8E}">
      <dgm:prSet/>
      <dgm:spPr/>
      <dgm:t>
        <a:bodyPr/>
        <a:lstStyle/>
        <a:p>
          <a:endParaRPr lang="en-US"/>
        </a:p>
      </dgm:t>
    </dgm:pt>
    <dgm:pt modelId="{6ADCB8CF-48AF-41B0-A027-91B54729F6C5}" type="sibTrans" cxnId="{06C07B61-578B-4877-912F-5380BE078E8E}">
      <dgm:prSet/>
      <dgm:spPr/>
      <dgm:t>
        <a:bodyPr/>
        <a:lstStyle/>
        <a:p>
          <a:endParaRPr lang="en-US"/>
        </a:p>
      </dgm:t>
    </dgm:pt>
    <dgm:pt modelId="{AA0E0190-AFB9-423C-9461-71B4153EDE10}">
      <dgm:prSet custT="1"/>
      <dgm:spPr/>
      <dgm:t>
        <a:bodyPr/>
        <a:lstStyle/>
        <a:p>
          <a:r>
            <a:rPr lang="en-US" sz="1100">
              <a:solidFill>
                <a:srgbClr val="00B050"/>
              </a:solidFill>
              <a:latin typeface="Maven Pro" panose="020B0604020202020204" charset="0"/>
            </a:rPr>
            <a:t>Exporting a scale 5 prediction image takes a very long time and has very large file size.</a:t>
          </a:r>
        </a:p>
      </dgm:t>
    </dgm:pt>
    <dgm:pt modelId="{4704520B-4868-4CDD-8F32-68864ADCAEE7}" type="parTrans" cxnId="{98ED8E79-9485-4469-9AAD-3B0E4224A277}">
      <dgm:prSet/>
      <dgm:spPr/>
      <dgm:t>
        <a:bodyPr/>
        <a:lstStyle/>
        <a:p>
          <a:endParaRPr lang="en-US"/>
        </a:p>
      </dgm:t>
    </dgm:pt>
    <dgm:pt modelId="{59A19935-FB2D-4742-8EDF-26AF8DDCF805}" type="sibTrans" cxnId="{98ED8E79-9485-4469-9AAD-3B0E4224A277}">
      <dgm:prSet/>
      <dgm:spPr/>
      <dgm:t>
        <a:bodyPr/>
        <a:lstStyle/>
        <a:p>
          <a:endParaRPr lang="en-US"/>
        </a:p>
      </dgm:t>
    </dgm:pt>
    <dgm:pt modelId="{F9087BD1-CD05-49FE-8798-CF0A093A3289}">
      <dgm:prSet custT="1"/>
      <dgm:spPr/>
      <dgm:t>
        <a:bodyPr/>
        <a:lstStyle/>
        <a:p>
          <a:r>
            <a:rPr lang="en-US" sz="1100">
              <a:solidFill>
                <a:srgbClr val="00B050"/>
              </a:solidFill>
              <a:latin typeface="Maven Pro" panose="020B0604020202020204" charset="0"/>
            </a:rPr>
            <a:t>The zonal statistics for the parcels are exported into an excel file for ready reference.</a:t>
          </a:r>
        </a:p>
      </dgm:t>
    </dgm:pt>
    <dgm:pt modelId="{7F189394-C9EE-4B01-A035-352F311ECF98}" type="parTrans" cxnId="{91AAE8DB-6418-4541-B168-9EC2EABEE3C9}">
      <dgm:prSet/>
      <dgm:spPr/>
      <dgm:t>
        <a:bodyPr/>
        <a:lstStyle/>
        <a:p>
          <a:endParaRPr lang="en-US"/>
        </a:p>
      </dgm:t>
    </dgm:pt>
    <dgm:pt modelId="{213CC6C7-C0C5-44F1-8F62-900AEC6D2E9E}" type="sibTrans" cxnId="{91AAE8DB-6418-4541-B168-9EC2EABEE3C9}">
      <dgm:prSet/>
      <dgm:spPr/>
      <dgm:t>
        <a:bodyPr/>
        <a:lstStyle/>
        <a:p>
          <a:endParaRPr lang="en-US"/>
        </a:p>
      </dgm:t>
    </dgm:pt>
    <dgm:pt modelId="{4B4BE080-1D47-42D9-B614-D247B5B279F0}" type="pres">
      <dgm:prSet presAssocID="{D0F437B1-5B40-4956-930D-52F3F88C80AC}" presName="Name0" presStyleCnt="0">
        <dgm:presLayoutVars>
          <dgm:dir/>
          <dgm:resizeHandles val="exact"/>
        </dgm:presLayoutVars>
      </dgm:prSet>
      <dgm:spPr/>
    </dgm:pt>
    <dgm:pt modelId="{1FD932E1-D932-4B42-8800-D68AEAB30168}" type="pres">
      <dgm:prSet presAssocID="{3CCEFB9F-53A1-47A1-9357-7C4195AB41D1}" presName="node" presStyleLbl="node1" presStyleIdx="0" presStyleCnt="6">
        <dgm:presLayoutVars>
          <dgm:bulletEnabled val="1"/>
        </dgm:presLayoutVars>
      </dgm:prSet>
      <dgm:spPr/>
    </dgm:pt>
    <dgm:pt modelId="{BA4A4A68-9D4B-45E1-B6EB-751DD712CC70}" type="pres">
      <dgm:prSet presAssocID="{67906627-2E7F-4C20-A84F-4E796D8A51BE}" presName="sibTrans" presStyleLbl="sibTrans1D1" presStyleIdx="0" presStyleCnt="5"/>
      <dgm:spPr/>
    </dgm:pt>
    <dgm:pt modelId="{C3CDDF28-87AE-4CD6-B48F-139F0BEFFCD6}" type="pres">
      <dgm:prSet presAssocID="{67906627-2E7F-4C20-A84F-4E796D8A51BE}" presName="connectorText" presStyleLbl="sibTrans1D1" presStyleIdx="0" presStyleCnt="5"/>
      <dgm:spPr/>
    </dgm:pt>
    <dgm:pt modelId="{92D834CF-BB73-4C00-B413-C827241D58B1}" type="pres">
      <dgm:prSet presAssocID="{7529C66B-785C-40BE-B795-195A5D4624F4}" presName="node" presStyleLbl="node1" presStyleIdx="1" presStyleCnt="6">
        <dgm:presLayoutVars>
          <dgm:bulletEnabled val="1"/>
        </dgm:presLayoutVars>
      </dgm:prSet>
      <dgm:spPr/>
    </dgm:pt>
    <dgm:pt modelId="{7CDAF173-C1A5-4C6E-9E07-55078B645820}" type="pres">
      <dgm:prSet presAssocID="{6E7EB6C9-F60D-4F28-AD48-D358BFDEF405}" presName="sibTrans" presStyleLbl="sibTrans1D1" presStyleIdx="1" presStyleCnt="5"/>
      <dgm:spPr/>
    </dgm:pt>
    <dgm:pt modelId="{A80506DC-4BD4-4F11-AC0D-C55CE31BB6B4}" type="pres">
      <dgm:prSet presAssocID="{6E7EB6C9-F60D-4F28-AD48-D358BFDEF405}" presName="connectorText" presStyleLbl="sibTrans1D1" presStyleIdx="1" presStyleCnt="5"/>
      <dgm:spPr/>
    </dgm:pt>
    <dgm:pt modelId="{8A821DA1-12D8-4B12-801F-C649CC1F0C56}" type="pres">
      <dgm:prSet presAssocID="{AF1756F0-059A-4577-A5C2-186F6133B711}" presName="node" presStyleLbl="node1" presStyleIdx="2" presStyleCnt="6">
        <dgm:presLayoutVars>
          <dgm:bulletEnabled val="1"/>
        </dgm:presLayoutVars>
      </dgm:prSet>
      <dgm:spPr/>
    </dgm:pt>
    <dgm:pt modelId="{5E72AB25-5E59-4248-BF9B-578759310FC9}" type="pres">
      <dgm:prSet presAssocID="{3DD7AAE1-A1F4-4C62-A644-1DB1385EB402}" presName="sibTrans" presStyleLbl="sibTrans1D1" presStyleIdx="2" presStyleCnt="5"/>
      <dgm:spPr/>
    </dgm:pt>
    <dgm:pt modelId="{B958EBE2-1CD9-4BB2-96B1-1603863E9486}" type="pres">
      <dgm:prSet presAssocID="{3DD7AAE1-A1F4-4C62-A644-1DB1385EB402}" presName="connectorText" presStyleLbl="sibTrans1D1" presStyleIdx="2" presStyleCnt="5"/>
      <dgm:spPr/>
    </dgm:pt>
    <dgm:pt modelId="{DAD69867-24F6-4AE3-9C0E-6DF9B0251F28}" type="pres">
      <dgm:prSet presAssocID="{1F0862DD-7AA2-4213-9E2E-FDA1E5158699}" presName="node" presStyleLbl="node1" presStyleIdx="3" presStyleCnt="6">
        <dgm:presLayoutVars>
          <dgm:bulletEnabled val="1"/>
        </dgm:presLayoutVars>
      </dgm:prSet>
      <dgm:spPr/>
    </dgm:pt>
    <dgm:pt modelId="{AC440248-59BE-4E46-B8CA-1976E9A60619}" type="pres">
      <dgm:prSet presAssocID="{6ADCB8CF-48AF-41B0-A027-91B54729F6C5}" presName="sibTrans" presStyleLbl="sibTrans1D1" presStyleIdx="3" presStyleCnt="5"/>
      <dgm:spPr/>
    </dgm:pt>
    <dgm:pt modelId="{478C3DF8-AEEC-4F5C-8DCF-926DD979FCD1}" type="pres">
      <dgm:prSet presAssocID="{6ADCB8CF-48AF-41B0-A027-91B54729F6C5}" presName="connectorText" presStyleLbl="sibTrans1D1" presStyleIdx="3" presStyleCnt="5"/>
      <dgm:spPr/>
    </dgm:pt>
    <dgm:pt modelId="{02A0D9BE-27D6-4497-ABD2-66E6CE02F322}" type="pres">
      <dgm:prSet presAssocID="{AA0E0190-AFB9-423C-9461-71B4153EDE10}" presName="node" presStyleLbl="node1" presStyleIdx="4" presStyleCnt="6">
        <dgm:presLayoutVars>
          <dgm:bulletEnabled val="1"/>
        </dgm:presLayoutVars>
      </dgm:prSet>
      <dgm:spPr/>
    </dgm:pt>
    <dgm:pt modelId="{950703CC-F1BE-4D20-9F98-CD9CA49D1C74}" type="pres">
      <dgm:prSet presAssocID="{59A19935-FB2D-4742-8EDF-26AF8DDCF805}" presName="sibTrans" presStyleLbl="sibTrans1D1" presStyleIdx="4" presStyleCnt="5"/>
      <dgm:spPr/>
    </dgm:pt>
    <dgm:pt modelId="{27D3EB9D-8BFC-4FFE-938D-166F8487944C}" type="pres">
      <dgm:prSet presAssocID="{59A19935-FB2D-4742-8EDF-26AF8DDCF805}" presName="connectorText" presStyleLbl="sibTrans1D1" presStyleIdx="4" presStyleCnt="5"/>
      <dgm:spPr/>
    </dgm:pt>
    <dgm:pt modelId="{249CF884-66EF-4B24-8518-0B092912A426}" type="pres">
      <dgm:prSet presAssocID="{F9087BD1-CD05-49FE-8798-CF0A093A3289}" presName="node" presStyleLbl="node1" presStyleIdx="5" presStyleCnt="6">
        <dgm:presLayoutVars>
          <dgm:bulletEnabled val="1"/>
        </dgm:presLayoutVars>
      </dgm:prSet>
      <dgm:spPr/>
    </dgm:pt>
  </dgm:ptLst>
  <dgm:cxnLst>
    <dgm:cxn modelId="{06C07B61-578B-4877-912F-5380BE078E8E}" srcId="{D0F437B1-5B40-4956-930D-52F3F88C80AC}" destId="{1F0862DD-7AA2-4213-9E2E-FDA1E5158699}" srcOrd="3" destOrd="0" parTransId="{87C4BB79-1B28-45D4-8809-10650B2DB9A9}" sibTransId="{6ADCB8CF-48AF-41B0-A027-91B54729F6C5}"/>
    <dgm:cxn modelId="{3648F364-0658-42A4-9298-297375FA12C2}" type="presOf" srcId="{1F0862DD-7AA2-4213-9E2E-FDA1E5158699}" destId="{DAD69867-24F6-4AE3-9C0E-6DF9B0251F28}" srcOrd="0" destOrd="0" presId="urn:microsoft.com/office/officeart/2016/7/layout/RepeatingBendingProcessNew"/>
    <dgm:cxn modelId="{0FF56166-4DB3-4608-8ACB-2CECBFE9BF10}" type="presOf" srcId="{59A19935-FB2D-4742-8EDF-26AF8DDCF805}" destId="{27D3EB9D-8BFC-4FFE-938D-166F8487944C}" srcOrd="1" destOrd="0" presId="urn:microsoft.com/office/officeart/2016/7/layout/RepeatingBendingProcessNew"/>
    <dgm:cxn modelId="{7FCC4E6A-8CEE-41CF-891C-DD0BE46F7819}" type="presOf" srcId="{6E7EB6C9-F60D-4F28-AD48-D358BFDEF405}" destId="{7CDAF173-C1A5-4C6E-9E07-55078B645820}" srcOrd="0" destOrd="0" presId="urn:microsoft.com/office/officeart/2016/7/layout/RepeatingBendingProcessNew"/>
    <dgm:cxn modelId="{772C0D4E-60B5-4024-9268-1DCDC48E3F0D}" type="presOf" srcId="{AA0E0190-AFB9-423C-9461-71B4153EDE10}" destId="{02A0D9BE-27D6-4497-ABD2-66E6CE02F322}" srcOrd="0" destOrd="0" presId="urn:microsoft.com/office/officeart/2016/7/layout/RepeatingBendingProcessNew"/>
    <dgm:cxn modelId="{3A143C6E-8C70-465E-8C23-5E276285FF35}" type="presOf" srcId="{7529C66B-785C-40BE-B795-195A5D4624F4}" destId="{92D834CF-BB73-4C00-B413-C827241D58B1}" srcOrd="0" destOrd="0" presId="urn:microsoft.com/office/officeart/2016/7/layout/RepeatingBendingProcessNew"/>
    <dgm:cxn modelId="{CDB56975-F3B6-495F-9FC1-86A453F18C09}" type="presOf" srcId="{67906627-2E7F-4C20-A84F-4E796D8A51BE}" destId="{C3CDDF28-87AE-4CD6-B48F-139F0BEFFCD6}" srcOrd="1" destOrd="0" presId="urn:microsoft.com/office/officeart/2016/7/layout/RepeatingBendingProcessNew"/>
    <dgm:cxn modelId="{98ED8E79-9485-4469-9AAD-3B0E4224A277}" srcId="{D0F437B1-5B40-4956-930D-52F3F88C80AC}" destId="{AA0E0190-AFB9-423C-9461-71B4153EDE10}" srcOrd="4" destOrd="0" parTransId="{4704520B-4868-4CDD-8F32-68864ADCAEE7}" sibTransId="{59A19935-FB2D-4742-8EDF-26AF8DDCF805}"/>
    <dgm:cxn modelId="{8D8E4B7F-1535-4D6D-B623-31FA17AD0227}" type="presOf" srcId="{6ADCB8CF-48AF-41B0-A027-91B54729F6C5}" destId="{478C3DF8-AEEC-4F5C-8DCF-926DD979FCD1}" srcOrd="1" destOrd="0" presId="urn:microsoft.com/office/officeart/2016/7/layout/RepeatingBendingProcessNew"/>
    <dgm:cxn modelId="{D92CF687-5971-41FA-80E2-B61840F45DD9}" type="presOf" srcId="{6ADCB8CF-48AF-41B0-A027-91B54729F6C5}" destId="{AC440248-59BE-4E46-B8CA-1976E9A60619}" srcOrd="0" destOrd="0" presId="urn:microsoft.com/office/officeart/2016/7/layout/RepeatingBendingProcessNew"/>
    <dgm:cxn modelId="{1F44388C-1D6D-44EE-BF3A-E0FF7D86B7B2}" type="presOf" srcId="{67906627-2E7F-4C20-A84F-4E796D8A51BE}" destId="{BA4A4A68-9D4B-45E1-B6EB-751DD712CC70}" srcOrd="0" destOrd="0" presId="urn:microsoft.com/office/officeart/2016/7/layout/RepeatingBendingProcessNew"/>
    <dgm:cxn modelId="{87B6C092-C7D6-4F70-ABD6-B7442F223AF2}" type="presOf" srcId="{59A19935-FB2D-4742-8EDF-26AF8DDCF805}" destId="{950703CC-F1BE-4D20-9F98-CD9CA49D1C74}" srcOrd="0" destOrd="0" presId="urn:microsoft.com/office/officeart/2016/7/layout/RepeatingBendingProcessNew"/>
    <dgm:cxn modelId="{10273297-45E8-4D9F-86FF-C232904EE6FA}" type="presOf" srcId="{3DD7AAE1-A1F4-4C62-A644-1DB1385EB402}" destId="{5E72AB25-5E59-4248-BF9B-578759310FC9}" srcOrd="0" destOrd="0" presId="urn:microsoft.com/office/officeart/2016/7/layout/RepeatingBendingProcessNew"/>
    <dgm:cxn modelId="{BE2D74A0-E9AA-4DD6-BFA1-19ADAFDEFB85}" type="presOf" srcId="{3CCEFB9F-53A1-47A1-9357-7C4195AB41D1}" destId="{1FD932E1-D932-4B42-8800-D68AEAB30168}" srcOrd="0" destOrd="0" presId="urn:microsoft.com/office/officeart/2016/7/layout/RepeatingBendingProcessNew"/>
    <dgm:cxn modelId="{A7AC65BC-CD87-4465-89A9-17B3C53C4FB1}" type="presOf" srcId="{6E7EB6C9-F60D-4F28-AD48-D358BFDEF405}" destId="{A80506DC-4BD4-4F11-AC0D-C55CE31BB6B4}" srcOrd="1" destOrd="0" presId="urn:microsoft.com/office/officeart/2016/7/layout/RepeatingBendingProcessNew"/>
    <dgm:cxn modelId="{2FB2CEBE-AFF0-40A3-9A49-048C1306E8A0}" type="presOf" srcId="{F9087BD1-CD05-49FE-8798-CF0A093A3289}" destId="{249CF884-66EF-4B24-8518-0B092912A426}" srcOrd="0" destOrd="0" presId="urn:microsoft.com/office/officeart/2016/7/layout/RepeatingBendingProcessNew"/>
    <dgm:cxn modelId="{21005DC7-0EEC-4640-A074-0F9EDB9517A9}" srcId="{D0F437B1-5B40-4956-930D-52F3F88C80AC}" destId="{7529C66B-785C-40BE-B795-195A5D4624F4}" srcOrd="1" destOrd="0" parTransId="{E1659CEF-F4DA-4153-A24B-5D6DE30C286E}" sibTransId="{6E7EB6C9-F60D-4F28-AD48-D358BFDEF405}"/>
    <dgm:cxn modelId="{2BD110D1-9CE3-445F-973D-EEF57BC8823D}" srcId="{D0F437B1-5B40-4956-930D-52F3F88C80AC}" destId="{3CCEFB9F-53A1-47A1-9357-7C4195AB41D1}" srcOrd="0" destOrd="0" parTransId="{128EC33A-1E16-41FE-BE7A-2132EE40020D}" sibTransId="{67906627-2E7F-4C20-A84F-4E796D8A51BE}"/>
    <dgm:cxn modelId="{91AAE8DB-6418-4541-B168-9EC2EABEE3C9}" srcId="{D0F437B1-5B40-4956-930D-52F3F88C80AC}" destId="{F9087BD1-CD05-49FE-8798-CF0A093A3289}" srcOrd="5" destOrd="0" parTransId="{7F189394-C9EE-4B01-A035-352F311ECF98}" sibTransId="{213CC6C7-C0C5-44F1-8F62-900AEC6D2E9E}"/>
    <dgm:cxn modelId="{AA0D70EA-1EF4-4C84-BDAB-77F14EA1360B}" type="presOf" srcId="{AF1756F0-059A-4577-A5C2-186F6133B711}" destId="{8A821DA1-12D8-4B12-801F-C649CC1F0C56}" srcOrd="0" destOrd="0" presId="urn:microsoft.com/office/officeart/2016/7/layout/RepeatingBendingProcessNew"/>
    <dgm:cxn modelId="{CA301AF0-48FE-4919-AF0E-500057BB7CAD}" type="presOf" srcId="{3DD7AAE1-A1F4-4C62-A644-1DB1385EB402}" destId="{B958EBE2-1CD9-4BB2-96B1-1603863E9486}" srcOrd="1" destOrd="0" presId="urn:microsoft.com/office/officeart/2016/7/layout/RepeatingBendingProcessNew"/>
    <dgm:cxn modelId="{DAC9F4F7-F08C-4062-AD7F-306BB75D5F4E}" srcId="{D0F437B1-5B40-4956-930D-52F3F88C80AC}" destId="{AF1756F0-059A-4577-A5C2-186F6133B711}" srcOrd="2" destOrd="0" parTransId="{C58DFF69-77B9-462F-9616-5D31FCFCA27F}" sibTransId="{3DD7AAE1-A1F4-4C62-A644-1DB1385EB402}"/>
    <dgm:cxn modelId="{089264FF-7283-4505-B4CF-95B6F222A590}" type="presOf" srcId="{D0F437B1-5B40-4956-930D-52F3F88C80AC}" destId="{4B4BE080-1D47-42D9-B614-D247B5B279F0}" srcOrd="0" destOrd="0" presId="urn:microsoft.com/office/officeart/2016/7/layout/RepeatingBendingProcessNew"/>
    <dgm:cxn modelId="{9749F220-1074-480B-9BB3-AA72055FD9E3}" type="presParOf" srcId="{4B4BE080-1D47-42D9-B614-D247B5B279F0}" destId="{1FD932E1-D932-4B42-8800-D68AEAB30168}" srcOrd="0" destOrd="0" presId="urn:microsoft.com/office/officeart/2016/7/layout/RepeatingBendingProcessNew"/>
    <dgm:cxn modelId="{AE209BE7-6172-43C7-818D-7C42F5D21A67}" type="presParOf" srcId="{4B4BE080-1D47-42D9-B614-D247B5B279F0}" destId="{BA4A4A68-9D4B-45E1-B6EB-751DD712CC70}" srcOrd="1" destOrd="0" presId="urn:microsoft.com/office/officeart/2016/7/layout/RepeatingBendingProcessNew"/>
    <dgm:cxn modelId="{2F5449B7-805B-472B-B1C0-31134FB50D1A}" type="presParOf" srcId="{BA4A4A68-9D4B-45E1-B6EB-751DD712CC70}" destId="{C3CDDF28-87AE-4CD6-B48F-139F0BEFFCD6}" srcOrd="0" destOrd="0" presId="urn:microsoft.com/office/officeart/2016/7/layout/RepeatingBendingProcessNew"/>
    <dgm:cxn modelId="{B3144323-E097-4677-BA4C-5F3B476A9F95}" type="presParOf" srcId="{4B4BE080-1D47-42D9-B614-D247B5B279F0}" destId="{92D834CF-BB73-4C00-B413-C827241D58B1}" srcOrd="2" destOrd="0" presId="urn:microsoft.com/office/officeart/2016/7/layout/RepeatingBendingProcessNew"/>
    <dgm:cxn modelId="{BF90024C-0758-403C-B5A4-998526F70185}" type="presParOf" srcId="{4B4BE080-1D47-42D9-B614-D247B5B279F0}" destId="{7CDAF173-C1A5-4C6E-9E07-55078B645820}" srcOrd="3" destOrd="0" presId="urn:microsoft.com/office/officeart/2016/7/layout/RepeatingBendingProcessNew"/>
    <dgm:cxn modelId="{D9FF6DA0-5137-4572-ADB0-7751E781B09D}" type="presParOf" srcId="{7CDAF173-C1A5-4C6E-9E07-55078B645820}" destId="{A80506DC-4BD4-4F11-AC0D-C55CE31BB6B4}" srcOrd="0" destOrd="0" presId="urn:microsoft.com/office/officeart/2016/7/layout/RepeatingBendingProcessNew"/>
    <dgm:cxn modelId="{BA1D690E-1AE8-4520-BDB2-8EEB62B1878E}" type="presParOf" srcId="{4B4BE080-1D47-42D9-B614-D247B5B279F0}" destId="{8A821DA1-12D8-4B12-801F-C649CC1F0C56}" srcOrd="4" destOrd="0" presId="urn:microsoft.com/office/officeart/2016/7/layout/RepeatingBendingProcessNew"/>
    <dgm:cxn modelId="{E4914FBB-16C1-41CB-997B-3A5D3EF97D39}" type="presParOf" srcId="{4B4BE080-1D47-42D9-B614-D247B5B279F0}" destId="{5E72AB25-5E59-4248-BF9B-578759310FC9}" srcOrd="5" destOrd="0" presId="urn:microsoft.com/office/officeart/2016/7/layout/RepeatingBendingProcessNew"/>
    <dgm:cxn modelId="{056BAB6B-EFF3-40B0-A1D7-5C5E7B0AD5E7}" type="presParOf" srcId="{5E72AB25-5E59-4248-BF9B-578759310FC9}" destId="{B958EBE2-1CD9-4BB2-96B1-1603863E9486}" srcOrd="0" destOrd="0" presId="urn:microsoft.com/office/officeart/2016/7/layout/RepeatingBendingProcessNew"/>
    <dgm:cxn modelId="{15327F06-BD87-47D4-B244-D7B13CDC625F}" type="presParOf" srcId="{4B4BE080-1D47-42D9-B614-D247B5B279F0}" destId="{DAD69867-24F6-4AE3-9C0E-6DF9B0251F28}" srcOrd="6" destOrd="0" presId="urn:microsoft.com/office/officeart/2016/7/layout/RepeatingBendingProcessNew"/>
    <dgm:cxn modelId="{96C047CC-BA04-4D72-A387-8C1C24838463}" type="presParOf" srcId="{4B4BE080-1D47-42D9-B614-D247B5B279F0}" destId="{AC440248-59BE-4E46-B8CA-1976E9A60619}" srcOrd="7" destOrd="0" presId="urn:microsoft.com/office/officeart/2016/7/layout/RepeatingBendingProcessNew"/>
    <dgm:cxn modelId="{23245852-12B4-4C42-8434-65A9107211B9}" type="presParOf" srcId="{AC440248-59BE-4E46-B8CA-1976E9A60619}" destId="{478C3DF8-AEEC-4F5C-8DCF-926DD979FCD1}" srcOrd="0" destOrd="0" presId="urn:microsoft.com/office/officeart/2016/7/layout/RepeatingBendingProcessNew"/>
    <dgm:cxn modelId="{0A89B809-0799-4196-8A26-5703C1E833E2}" type="presParOf" srcId="{4B4BE080-1D47-42D9-B614-D247B5B279F0}" destId="{02A0D9BE-27D6-4497-ABD2-66E6CE02F322}" srcOrd="8" destOrd="0" presId="urn:microsoft.com/office/officeart/2016/7/layout/RepeatingBendingProcessNew"/>
    <dgm:cxn modelId="{9672FF83-7379-431F-A7C3-4CF134FC160A}" type="presParOf" srcId="{4B4BE080-1D47-42D9-B614-D247B5B279F0}" destId="{950703CC-F1BE-4D20-9F98-CD9CA49D1C74}" srcOrd="9" destOrd="0" presId="urn:microsoft.com/office/officeart/2016/7/layout/RepeatingBendingProcessNew"/>
    <dgm:cxn modelId="{4019DDD8-2BCE-4F4E-8D0F-9F7635FF3F62}" type="presParOf" srcId="{950703CC-F1BE-4D20-9F98-CD9CA49D1C74}" destId="{27D3EB9D-8BFC-4FFE-938D-166F8487944C}" srcOrd="0" destOrd="0" presId="urn:microsoft.com/office/officeart/2016/7/layout/RepeatingBendingProcessNew"/>
    <dgm:cxn modelId="{9176FF0B-169F-4C0F-BF26-155A96F458F6}" type="presParOf" srcId="{4B4BE080-1D47-42D9-B614-D247B5B279F0}" destId="{249CF884-66EF-4B24-8518-0B092912A426}"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A4A68-9D4B-45E1-B6EB-751DD712CC70}">
      <dsp:nvSpPr>
        <dsp:cNvPr id="0" name=""/>
        <dsp:cNvSpPr/>
      </dsp:nvSpPr>
      <dsp:spPr>
        <a:xfrm>
          <a:off x="1629716" y="1019267"/>
          <a:ext cx="344473" cy="91440"/>
        </a:xfrm>
        <a:custGeom>
          <a:avLst/>
          <a:gdLst/>
          <a:ahLst/>
          <a:cxnLst/>
          <a:rect l="0" t="0" r="0" b="0"/>
          <a:pathLst>
            <a:path>
              <a:moveTo>
                <a:pt x="0" y="45720"/>
              </a:moveTo>
              <a:lnTo>
                <a:pt x="344473" y="45720"/>
              </a:lnTo>
            </a:path>
          </a:pathLst>
        </a:custGeom>
        <a:noFill/>
        <a:ln w="9525" cap="flat" cmpd="sng" algn="ctr">
          <a:solidFill>
            <a:schemeClr val="accent2">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2576" y="1063112"/>
        <a:ext cx="18753" cy="3750"/>
      </dsp:txXfrm>
    </dsp:sp>
    <dsp:sp modelId="{1FD932E1-D932-4B42-8800-D68AEAB30168}">
      <dsp:nvSpPr>
        <dsp:cNvPr id="0" name=""/>
        <dsp:cNvSpPr/>
      </dsp:nvSpPr>
      <dsp:spPr>
        <a:xfrm>
          <a:off x="763" y="575762"/>
          <a:ext cx="1630753" cy="978451"/>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latin typeface="Maven Pro" panose="020B0604020202020204" charset="0"/>
            </a:rPr>
            <a:t>For most parcels, an output of scale 10 gives reliable results.</a:t>
          </a:r>
        </a:p>
      </dsp:txBody>
      <dsp:txXfrm>
        <a:off x="763" y="575762"/>
        <a:ext cx="1630753" cy="978451"/>
      </dsp:txXfrm>
    </dsp:sp>
    <dsp:sp modelId="{7CDAF173-C1A5-4C6E-9E07-55078B645820}">
      <dsp:nvSpPr>
        <dsp:cNvPr id="0" name=""/>
        <dsp:cNvSpPr/>
      </dsp:nvSpPr>
      <dsp:spPr>
        <a:xfrm>
          <a:off x="816140" y="1552413"/>
          <a:ext cx="2005826" cy="344473"/>
        </a:xfrm>
        <a:custGeom>
          <a:avLst/>
          <a:gdLst/>
          <a:ahLst/>
          <a:cxnLst/>
          <a:rect l="0" t="0" r="0" b="0"/>
          <a:pathLst>
            <a:path>
              <a:moveTo>
                <a:pt x="2005826" y="0"/>
              </a:moveTo>
              <a:lnTo>
                <a:pt x="2005826" y="189336"/>
              </a:lnTo>
              <a:lnTo>
                <a:pt x="0" y="189336"/>
              </a:lnTo>
              <a:lnTo>
                <a:pt x="0" y="344473"/>
              </a:lnTo>
            </a:path>
          </a:pathLst>
        </a:custGeom>
        <a:noFill/>
        <a:ln w="9525" cap="flat" cmpd="sng" algn="ctr">
          <a:solidFill>
            <a:schemeClr val="accent2">
              <a:shade val="90000"/>
              <a:hueOff val="-10018"/>
              <a:satOff val="-11626"/>
              <a:lumOff val="854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38" y="1722775"/>
        <a:ext cx="102029" cy="3750"/>
      </dsp:txXfrm>
    </dsp:sp>
    <dsp:sp modelId="{92D834CF-BB73-4C00-B413-C827241D58B1}">
      <dsp:nvSpPr>
        <dsp:cNvPr id="0" name=""/>
        <dsp:cNvSpPr/>
      </dsp:nvSpPr>
      <dsp:spPr>
        <a:xfrm>
          <a:off x="2006590" y="575762"/>
          <a:ext cx="1630753" cy="978451"/>
        </a:xfrm>
        <a:prstGeom prst="rect">
          <a:avLst/>
        </a:prstGeom>
        <a:solidFill>
          <a:schemeClr val="accent2">
            <a:shade val="80000"/>
            <a:hueOff val="-7969"/>
            <a:satOff val="-9301"/>
            <a:lumOff val="7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latin typeface="Maven Pro" panose="020B0604020202020204" charset="0"/>
            </a:rPr>
            <a:t>Reliable results are judged by sufficient count of pixels.</a:t>
          </a:r>
        </a:p>
      </dsp:txBody>
      <dsp:txXfrm>
        <a:off x="2006590" y="575762"/>
        <a:ext cx="1630753" cy="978451"/>
      </dsp:txXfrm>
    </dsp:sp>
    <dsp:sp modelId="{5E72AB25-5E59-4248-BF9B-578759310FC9}">
      <dsp:nvSpPr>
        <dsp:cNvPr id="0" name=""/>
        <dsp:cNvSpPr/>
      </dsp:nvSpPr>
      <dsp:spPr>
        <a:xfrm>
          <a:off x="1629716" y="2372793"/>
          <a:ext cx="344473" cy="91440"/>
        </a:xfrm>
        <a:custGeom>
          <a:avLst/>
          <a:gdLst/>
          <a:ahLst/>
          <a:cxnLst/>
          <a:rect l="0" t="0" r="0" b="0"/>
          <a:pathLst>
            <a:path>
              <a:moveTo>
                <a:pt x="0" y="45720"/>
              </a:moveTo>
              <a:lnTo>
                <a:pt x="344473" y="45720"/>
              </a:lnTo>
            </a:path>
          </a:pathLst>
        </a:custGeom>
        <a:noFill/>
        <a:ln w="9525" cap="flat" cmpd="sng" algn="ctr">
          <a:solidFill>
            <a:schemeClr val="accent2">
              <a:shade val="90000"/>
              <a:hueOff val="-20036"/>
              <a:satOff val="-23252"/>
              <a:lumOff val="1708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2576" y="2416637"/>
        <a:ext cx="18753" cy="3750"/>
      </dsp:txXfrm>
    </dsp:sp>
    <dsp:sp modelId="{8A821DA1-12D8-4B12-801F-C649CC1F0C56}">
      <dsp:nvSpPr>
        <dsp:cNvPr id="0" name=""/>
        <dsp:cNvSpPr/>
      </dsp:nvSpPr>
      <dsp:spPr>
        <a:xfrm>
          <a:off x="763" y="1929287"/>
          <a:ext cx="1630753" cy="978451"/>
        </a:xfrm>
        <a:prstGeom prst="rect">
          <a:avLst/>
        </a:prstGeom>
        <a:solidFill>
          <a:schemeClr val="accent2">
            <a:shade val="80000"/>
            <a:hueOff val="-15938"/>
            <a:satOff val="-18602"/>
            <a:lumOff val="144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lumMod val="50000"/>
                </a:schemeClr>
              </a:solidFill>
              <a:latin typeface="Maven Pro" panose="020B0604020202020204" charset="0"/>
            </a:rPr>
            <a:t>For large parcels, scale 20 can also be used and the resolution of the prediction matches that of scale 10 and scale 5.</a:t>
          </a:r>
        </a:p>
      </dsp:txBody>
      <dsp:txXfrm>
        <a:off x="763" y="1929287"/>
        <a:ext cx="1630753" cy="978451"/>
      </dsp:txXfrm>
    </dsp:sp>
    <dsp:sp modelId="{AC440248-59BE-4E46-B8CA-1976E9A60619}">
      <dsp:nvSpPr>
        <dsp:cNvPr id="0" name=""/>
        <dsp:cNvSpPr/>
      </dsp:nvSpPr>
      <dsp:spPr>
        <a:xfrm>
          <a:off x="816140" y="2905938"/>
          <a:ext cx="2005826" cy="344473"/>
        </a:xfrm>
        <a:custGeom>
          <a:avLst/>
          <a:gdLst/>
          <a:ahLst/>
          <a:cxnLst/>
          <a:rect l="0" t="0" r="0" b="0"/>
          <a:pathLst>
            <a:path>
              <a:moveTo>
                <a:pt x="2005826" y="0"/>
              </a:moveTo>
              <a:lnTo>
                <a:pt x="2005826" y="189336"/>
              </a:lnTo>
              <a:lnTo>
                <a:pt x="0" y="189336"/>
              </a:lnTo>
              <a:lnTo>
                <a:pt x="0" y="344473"/>
              </a:lnTo>
            </a:path>
          </a:pathLst>
        </a:custGeom>
        <a:noFill/>
        <a:ln w="9525" cap="flat" cmpd="sng" algn="ctr">
          <a:solidFill>
            <a:schemeClr val="accent2">
              <a:shade val="90000"/>
              <a:hueOff val="-30054"/>
              <a:satOff val="-34879"/>
              <a:lumOff val="2562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38" y="3076300"/>
        <a:ext cx="102029" cy="3750"/>
      </dsp:txXfrm>
    </dsp:sp>
    <dsp:sp modelId="{DAD69867-24F6-4AE3-9C0E-6DF9B0251F28}">
      <dsp:nvSpPr>
        <dsp:cNvPr id="0" name=""/>
        <dsp:cNvSpPr/>
      </dsp:nvSpPr>
      <dsp:spPr>
        <a:xfrm>
          <a:off x="2006590" y="1929287"/>
          <a:ext cx="1630753" cy="978451"/>
        </a:xfrm>
        <a:prstGeom prst="rect">
          <a:avLst/>
        </a:prstGeom>
        <a:solidFill>
          <a:schemeClr val="accent2">
            <a:shade val="80000"/>
            <a:hueOff val="-23907"/>
            <a:satOff val="-27903"/>
            <a:lumOff val="216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lumMod val="50000"/>
                </a:schemeClr>
              </a:solidFill>
              <a:latin typeface="Maven Pro" panose="020B0604020202020204" charset="0"/>
            </a:rPr>
            <a:t>For very small parcels, scale 20 and scale 10 may not show any output. Only scale 5 can be used reliably in this case.</a:t>
          </a:r>
        </a:p>
      </dsp:txBody>
      <dsp:txXfrm>
        <a:off x="2006590" y="1929287"/>
        <a:ext cx="1630753" cy="978451"/>
      </dsp:txXfrm>
    </dsp:sp>
    <dsp:sp modelId="{950703CC-F1BE-4D20-9F98-CD9CA49D1C74}">
      <dsp:nvSpPr>
        <dsp:cNvPr id="0" name=""/>
        <dsp:cNvSpPr/>
      </dsp:nvSpPr>
      <dsp:spPr>
        <a:xfrm>
          <a:off x="1629716" y="3726318"/>
          <a:ext cx="344473" cy="91440"/>
        </a:xfrm>
        <a:custGeom>
          <a:avLst/>
          <a:gdLst/>
          <a:ahLst/>
          <a:cxnLst/>
          <a:rect l="0" t="0" r="0" b="0"/>
          <a:pathLst>
            <a:path>
              <a:moveTo>
                <a:pt x="0" y="45720"/>
              </a:moveTo>
              <a:lnTo>
                <a:pt x="344473" y="45720"/>
              </a:lnTo>
            </a:path>
          </a:pathLst>
        </a:custGeom>
        <a:noFill/>
        <a:ln w="9525" cap="flat" cmpd="sng" algn="ctr">
          <a:solidFill>
            <a:schemeClr val="accent2">
              <a:shade val="90000"/>
              <a:hueOff val="-40073"/>
              <a:satOff val="-46505"/>
              <a:lumOff val="3416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2576" y="3770162"/>
        <a:ext cx="18753" cy="3750"/>
      </dsp:txXfrm>
    </dsp:sp>
    <dsp:sp modelId="{02A0D9BE-27D6-4497-ABD2-66E6CE02F322}">
      <dsp:nvSpPr>
        <dsp:cNvPr id="0" name=""/>
        <dsp:cNvSpPr/>
      </dsp:nvSpPr>
      <dsp:spPr>
        <a:xfrm>
          <a:off x="763" y="3282812"/>
          <a:ext cx="1630753" cy="978451"/>
        </a:xfrm>
        <a:prstGeom prst="rect">
          <a:avLst/>
        </a:prstGeom>
        <a:solidFill>
          <a:schemeClr val="accent2">
            <a:shade val="80000"/>
            <a:hueOff val="-31876"/>
            <a:satOff val="-37204"/>
            <a:lumOff val="289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00B050"/>
              </a:solidFill>
              <a:latin typeface="Maven Pro" panose="020B0604020202020204" charset="0"/>
            </a:rPr>
            <a:t>Exporting a scale 5 prediction image takes a very long time and has very large file size.</a:t>
          </a:r>
        </a:p>
      </dsp:txBody>
      <dsp:txXfrm>
        <a:off x="763" y="3282812"/>
        <a:ext cx="1630753" cy="978451"/>
      </dsp:txXfrm>
    </dsp:sp>
    <dsp:sp modelId="{249CF884-66EF-4B24-8518-0B092912A426}">
      <dsp:nvSpPr>
        <dsp:cNvPr id="0" name=""/>
        <dsp:cNvSpPr/>
      </dsp:nvSpPr>
      <dsp:spPr>
        <a:xfrm>
          <a:off x="2006590" y="3282812"/>
          <a:ext cx="1630753" cy="978451"/>
        </a:xfrm>
        <a:prstGeom prst="rect">
          <a:avLst/>
        </a:prstGeom>
        <a:solidFill>
          <a:schemeClr val="accent2">
            <a:shade val="80000"/>
            <a:hueOff val="-39846"/>
            <a:satOff val="-46505"/>
            <a:lumOff val="361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08" tIns="83878" rIns="79908" bIns="83878"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00B050"/>
              </a:solidFill>
              <a:latin typeface="Maven Pro" panose="020B0604020202020204" charset="0"/>
            </a:rPr>
            <a:t>The zonal statistics for the parcels are exported into an excel file for ready reference.</a:t>
          </a:r>
        </a:p>
      </dsp:txBody>
      <dsp:txXfrm>
        <a:off x="2006590" y="3282812"/>
        <a:ext cx="1630753" cy="97845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0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35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36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578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E64589-C497-4E39-9901-79555617480C}"/>
              </a:ext>
            </a:extLst>
          </p:cNvPr>
          <p:cNvSpPr/>
          <p:nvPr userDrawn="1"/>
        </p:nvSpPr>
        <p:spPr>
          <a:xfrm>
            <a:off x="1" y="1988106"/>
            <a:ext cx="9144000" cy="857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Picture Placeholder 18">
            <a:extLst>
              <a:ext uri="{FF2B5EF4-FFF2-40B4-BE49-F238E27FC236}">
                <a16:creationId xmlns:a16="http://schemas.microsoft.com/office/drawing/2014/main" id="{716B548B-1360-4E65-8BF4-7EA6BB79F90D}"/>
              </a:ext>
            </a:extLst>
          </p:cNvPr>
          <p:cNvSpPr>
            <a:spLocks noGrp="1"/>
          </p:cNvSpPr>
          <p:nvPr>
            <p:ph type="pic" sz="quarter" idx="21"/>
          </p:nvPr>
        </p:nvSpPr>
        <p:spPr>
          <a:xfrm>
            <a:off x="1050131" y="1552337"/>
            <a:ext cx="1728788" cy="1728788"/>
          </a:xfrm>
          <a:prstGeom prst="ellipse">
            <a:avLst/>
          </a:prstGeom>
        </p:spPr>
        <p:txBody>
          <a:bodyPr anchor="ctr">
            <a:normAutofit/>
          </a:bodyPr>
          <a:lstStyle>
            <a:lvl1pPr marL="0" indent="0" algn="ctr">
              <a:buNone/>
              <a:defRPr sz="750"/>
            </a:lvl1pPr>
          </a:lstStyle>
          <a:p>
            <a:endParaRPr lang="en-US"/>
          </a:p>
        </p:txBody>
      </p:sp>
      <p:sp>
        <p:nvSpPr>
          <p:cNvPr id="13" name="Picture Placeholder 18">
            <a:extLst>
              <a:ext uri="{FF2B5EF4-FFF2-40B4-BE49-F238E27FC236}">
                <a16:creationId xmlns:a16="http://schemas.microsoft.com/office/drawing/2014/main" id="{2FEE2F5D-8082-4B75-8F55-6C6B39A0CE22}"/>
              </a:ext>
            </a:extLst>
          </p:cNvPr>
          <p:cNvSpPr>
            <a:spLocks noGrp="1"/>
          </p:cNvSpPr>
          <p:nvPr>
            <p:ph type="pic" sz="quarter" idx="23"/>
          </p:nvPr>
        </p:nvSpPr>
        <p:spPr>
          <a:xfrm>
            <a:off x="6365081" y="1552337"/>
            <a:ext cx="1728788" cy="1728788"/>
          </a:xfrm>
          <a:prstGeom prst="ellipse">
            <a:avLst/>
          </a:prstGeom>
        </p:spPr>
        <p:txBody>
          <a:bodyPr anchor="ctr">
            <a:normAutofit/>
          </a:bodyPr>
          <a:lstStyle>
            <a:lvl1pPr marL="0" indent="0" algn="ctr">
              <a:buNone/>
              <a:defRPr sz="750"/>
            </a:lvl1pPr>
          </a:lstStyle>
          <a:p>
            <a:endParaRPr lang="en-US"/>
          </a:p>
        </p:txBody>
      </p:sp>
      <p:sp>
        <p:nvSpPr>
          <p:cNvPr id="12" name="Picture Placeholder 18">
            <a:extLst>
              <a:ext uri="{FF2B5EF4-FFF2-40B4-BE49-F238E27FC236}">
                <a16:creationId xmlns:a16="http://schemas.microsoft.com/office/drawing/2014/main" id="{B7AE9E5E-15D6-4ABE-A23A-44C2874919E1}"/>
              </a:ext>
            </a:extLst>
          </p:cNvPr>
          <p:cNvSpPr>
            <a:spLocks noGrp="1"/>
          </p:cNvSpPr>
          <p:nvPr>
            <p:ph type="pic" sz="quarter" idx="22"/>
          </p:nvPr>
        </p:nvSpPr>
        <p:spPr>
          <a:xfrm>
            <a:off x="3521869" y="1180862"/>
            <a:ext cx="2100263" cy="2100263"/>
          </a:xfrm>
          <a:prstGeom prst="ellipse">
            <a:avLst/>
          </a:prstGeom>
        </p:spPr>
        <p:txBody>
          <a:bodyPr anchor="ctr">
            <a:normAutofit/>
          </a:bodyPr>
          <a:lstStyle>
            <a:lvl1pPr marL="0" indent="0" algn="ctr">
              <a:buNone/>
              <a:defRPr sz="750"/>
            </a:lvl1pPr>
          </a:lstStyle>
          <a:p>
            <a:endParaRPr lang="en-US"/>
          </a:p>
        </p:txBody>
      </p:sp>
      <p:sp>
        <p:nvSpPr>
          <p:cNvPr id="4" name="Date Placeholder 3">
            <a:extLst>
              <a:ext uri="{FF2B5EF4-FFF2-40B4-BE49-F238E27FC236}">
                <a16:creationId xmlns:a16="http://schemas.microsoft.com/office/drawing/2014/main" id="{ED81E6C7-9D3F-4DAA-AC14-1BE378674698}"/>
              </a:ext>
            </a:extLst>
          </p:cNvPr>
          <p:cNvSpPr>
            <a:spLocks noGrp="1"/>
          </p:cNvSpPr>
          <p:nvPr>
            <p:ph type="dt" sz="half" idx="10"/>
          </p:nvPr>
        </p:nvSpPr>
        <p:spPr/>
        <p:txBody>
          <a:bodyPr/>
          <a:lstStyle/>
          <a:p>
            <a:fld id="{2A894BF1-8D3E-4004-9D9C-E6C3DC6EA064}" type="datetimeFigureOut">
              <a:rPr lang="en-US" smtClean="0"/>
              <a:t>7/10/2021</a:t>
            </a:fld>
            <a:endParaRPr lang="en-US"/>
          </a:p>
        </p:txBody>
      </p:sp>
      <p:sp>
        <p:nvSpPr>
          <p:cNvPr id="5" name="Footer Placeholder 4">
            <a:extLst>
              <a:ext uri="{FF2B5EF4-FFF2-40B4-BE49-F238E27FC236}">
                <a16:creationId xmlns:a16="http://schemas.microsoft.com/office/drawing/2014/main" id="{E61768DC-8E16-46DE-B3D2-4783EF288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B2870-DA57-4907-89C5-CE3F318C3571}"/>
              </a:ext>
            </a:extLst>
          </p:cNvPr>
          <p:cNvSpPr>
            <a:spLocks noGrp="1"/>
          </p:cNvSpPr>
          <p:nvPr>
            <p:ph type="sldNum" sz="quarter" idx="12"/>
          </p:nvPr>
        </p:nvSpPr>
        <p:spPr/>
        <p:txBody>
          <a:bodyPr/>
          <a:lstStyle/>
          <a:p>
            <a:fld id="{F3BB0851-680D-4F20-952F-CE68C8DC2298}" type="slidenum">
              <a:rPr lang="en-US" smtClean="0"/>
              <a:t>‹#›</a:t>
            </a:fld>
            <a:endParaRPr lang="en-US"/>
          </a:p>
        </p:txBody>
      </p:sp>
    </p:spTree>
    <p:extLst>
      <p:ext uri="{BB962C8B-B14F-4D97-AF65-F5344CB8AC3E}">
        <p14:creationId xmlns:p14="http://schemas.microsoft.com/office/powerpoint/2010/main" val="152299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9" r:id="rId5"/>
    <p:sldLayoutId id="2147483663" r:id="rId6"/>
    <p:sldLayoutId id="2147483666" r:id="rId7"/>
    <p:sldLayoutId id="2147483667" r:id="rId8"/>
    <p:sldLayoutId id="2147483668" r:id="rId9"/>
    <p:sldLayoutId id="2147483671" r:id="rId10"/>
    <p:sldLayoutId id="2147483672"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0.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16.png"/><Relationship Id="rId12"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28.png"/><Relationship Id="rId5" Type="http://schemas.openxmlformats.org/officeDocument/2006/relationships/diagramColors" Target="../diagrams/colors1.xml"/><Relationship Id="rId10" Type="http://schemas.openxmlformats.org/officeDocument/2006/relationships/image" Target="../media/image27.png"/><Relationship Id="rId4" Type="http://schemas.openxmlformats.org/officeDocument/2006/relationships/diagramQuickStyle" Target="../diagrams/quickStyle1.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8.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7.png"/><Relationship Id="rId14" Type="http://schemas.microsoft.com/office/2007/relationships/hdphoto" Target="../media/hdphoto6.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google.com/earth-engine" TargetMode="External"/><Relationship Id="rId7" Type="http://schemas.openxmlformats.org/officeDocument/2006/relationships/hyperlink" Target="https://docs.python.org/3/library/tkinter.html" TargetMode="External"/><Relationship Id="rId2" Type="http://schemas.openxmlformats.org/officeDocument/2006/relationships/hyperlink" Target="https://hal.archives-ouvertes.fr/hal-01900567/document" TargetMode="External"/><Relationship Id="rId1" Type="http://schemas.openxmlformats.org/officeDocument/2006/relationships/slideLayout" Target="../slideLayouts/slideLayout11.xml"/><Relationship Id="rId6" Type="http://schemas.openxmlformats.org/officeDocument/2006/relationships/hyperlink" Target="https://github.com/giswqs/geemap/tree/master/examples" TargetMode="External"/><Relationship Id="rId5" Type="http://schemas.openxmlformats.org/officeDocument/2006/relationships/hyperlink" Target="https://analisi.transparenciacatalunya.cat/Medi-Rural-Pesca/Sistema-d-informaci-geogr-fica-de-parcel-les-agr-c/5ytz-a6f2" TargetMode="External"/><Relationship Id="rId4" Type="http://schemas.openxmlformats.org/officeDocument/2006/relationships/hyperlink" Target="https://code.earthengine.googl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752791" y="2812613"/>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 Yassine BEN MOHAMED</a:t>
            </a:r>
          </a:p>
          <a:p>
            <a:pPr marL="0" lvl="0" indent="0" algn="ctr" rtl="0">
              <a:spcBef>
                <a:spcPts val="0"/>
              </a:spcBef>
              <a:spcAft>
                <a:spcPts val="0"/>
              </a:spcAft>
              <a:buNone/>
            </a:pPr>
            <a:r>
              <a:rPr lang="en"/>
              <a:t>        Appanna MACHIMANDA</a:t>
            </a:r>
            <a:endParaRPr/>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BIG </a:t>
            </a:r>
            <a:r>
              <a:rPr lang="en">
                <a:solidFill>
                  <a:schemeClr val="accent2"/>
                </a:solidFill>
              </a:rPr>
              <a:t>DATA</a:t>
            </a:r>
            <a:r>
              <a:rPr lang="en"/>
              <a:t> PROJECT</a:t>
            </a:r>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descr="Une image contenant texte, horloge, signe&#10;&#10;Description générée automatiquement">
            <a:extLst>
              <a:ext uri="{FF2B5EF4-FFF2-40B4-BE49-F238E27FC236}">
                <a16:creationId xmlns:a16="http://schemas.microsoft.com/office/drawing/2014/main" id="{02F98FC3-BD5F-47D1-B490-71D4609E818C}"/>
              </a:ext>
            </a:extLst>
          </p:cNvPr>
          <p:cNvPicPr>
            <a:picLocks noChangeAspect="1"/>
          </p:cNvPicPr>
          <p:nvPr/>
        </p:nvPicPr>
        <p:blipFill>
          <a:blip r:embed="rId3">
            <a:lum bright="70000" contrast="-70000"/>
          </a:blip>
          <a:stretch>
            <a:fillRect/>
          </a:stretch>
        </p:blipFill>
        <p:spPr>
          <a:xfrm>
            <a:off x="6574869" y="4370201"/>
            <a:ext cx="2393298" cy="636663"/>
          </a:xfrm>
          <a:prstGeom prst="rect">
            <a:avLst/>
          </a:prstGeom>
        </p:spPr>
      </p:pic>
      <p:pic>
        <p:nvPicPr>
          <p:cNvPr id="5" name="Image 4">
            <a:extLst>
              <a:ext uri="{FF2B5EF4-FFF2-40B4-BE49-F238E27FC236}">
                <a16:creationId xmlns:a16="http://schemas.microsoft.com/office/drawing/2014/main" id="{0F391416-BBCB-40DD-8C6F-E2D85A910B41}"/>
              </a:ext>
            </a:extLst>
          </p:cNvPr>
          <p:cNvPicPr>
            <a:picLocks noChangeAspect="1"/>
          </p:cNvPicPr>
          <p:nvPr/>
        </p:nvPicPr>
        <p:blipFill>
          <a:blip r:embed="rId4"/>
          <a:stretch>
            <a:fillRect/>
          </a:stretch>
        </p:blipFill>
        <p:spPr>
          <a:xfrm>
            <a:off x="171548" y="4148726"/>
            <a:ext cx="2740121" cy="9590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E7D45-2473-4C43-8C69-257DB5AA791F}"/>
              </a:ext>
            </a:extLst>
          </p:cNvPr>
          <p:cNvSpPr>
            <a:spLocks noGrp="1"/>
          </p:cNvSpPr>
          <p:nvPr>
            <p:ph type="ctrTitle"/>
          </p:nvPr>
        </p:nvSpPr>
        <p:spPr>
          <a:xfrm>
            <a:off x="297281" y="381531"/>
            <a:ext cx="4727700" cy="577800"/>
          </a:xfrm>
        </p:spPr>
        <p:txBody>
          <a:bodyPr/>
          <a:lstStyle/>
          <a:p>
            <a:r>
              <a:rPr lang="en-US"/>
              <a:t>Research paper</a:t>
            </a:r>
          </a:p>
        </p:txBody>
      </p:sp>
      <p:pic>
        <p:nvPicPr>
          <p:cNvPr id="3" name="Image 2">
            <a:extLst>
              <a:ext uri="{FF2B5EF4-FFF2-40B4-BE49-F238E27FC236}">
                <a16:creationId xmlns:a16="http://schemas.microsoft.com/office/drawing/2014/main" id="{57214050-5413-479C-8FDC-10FEA9C6717D}"/>
              </a:ext>
            </a:extLst>
          </p:cNvPr>
          <p:cNvPicPr>
            <a:picLocks noChangeAspect="1"/>
          </p:cNvPicPr>
          <p:nvPr/>
        </p:nvPicPr>
        <p:blipFill>
          <a:blip r:embed="rId2">
            <a:lum bright="70000" contrast="-70000"/>
          </a:blip>
          <a:stretch>
            <a:fillRect/>
          </a:stretch>
        </p:blipFill>
        <p:spPr>
          <a:xfrm>
            <a:off x="2733650" y="313587"/>
            <a:ext cx="713687" cy="713687"/>
          </a:xfrm>
          <a:prstGeom prst="rect">
            <a:avLst/>
          </a:prstGeom>
        </p:spPr>
      </p:pic>
      <p:grpSp>
        <p:nvGrpSpPr>
          <p:cNvPr id="15" name="Group 11">
            <a:extLst>
              <a:ext uri="{FF2B5EF4-FFF2-40B4-BE49-F238E27FC236}">
                <a16:creationId xmlns:a16="http://schemas.microsoft.com/office/drawing/2014/main" id="{C31818D8-8EB6-4E2A-8B9E-77BED4D1BB3F}"/>
              </a:ext>
            </a:extLst>
          </p:cNvPr>
          <p:cNvGrpSpPr/>
          <p:nvPr/>
        </p:nvGrpSpPr>
        <p:grpSpPr>
          <a:xfrm>
            <a:off x="3785776" y="993531"/>
            <a:ext cx="5277836" cy="3718198"/>
            <a:chOff x="5061406" y="1760503"/>
            <a:chExt cx="6027350" cy="4355576"/>
          </a:xfrm>
        </p:grpSpPr>
        <p:pic>
          <p:nvPicPr>
            <p:cNvPr id="16" name="Picture 6" descr="Chart, histogram&#10;&#10;Description automatically generated">
              <a:extLst>
                <a:ext uri="{FF2B5EF4-FFF2-40B4-BE49-F238E27FC236}">
                  <a16:creationId xmlns:a16="http://schemas.microsoft.com/office/drawing/2014/main" id="{377DA8F3-0D59-438D-801E-5172C5083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434" y="2210284"/>
              <a:ext cx="4639322" cy="3905795"/>
            </a:xfrm>
            <a:prstGeom prst="rect">
              <a:avLst/>
            </a:prstGeom>
          </p:spPr>
        </p:pic>
        <p:sp>
          <p:nvSpPr>
            <p:cNvPr id="17" name="TextBox 7">
              <a:extLst>
                <a:ext uri="{FF2B5EF4-FFF2-40B4-BE49-F238E27FC236}">
                  <a16:creationId xmlns:a16="http://schemas.microsoft.com/office/drawing/2014/main" id="{65CF5981-AFF9-445A-9BAC-883A03A33A30}"/>
                </a:ext>
              </a:extLst>
            </p:cNvPr>
            <p:cNvSpPr txBox="1"/>
            <p:nvPr/>
          </p:nvSpPr>
          <p:spPr>
            <a:xfrm>
              <a:off x="7301953" y="1760503"/>
              <a:ext cx="620071" cy="369332"/>
            </a:xfrm>
            <a:prstGeom prst="rect">
              <a:avLst/>
            </a:prstGeom>
            <a:noFill/>
          </p:spPr>
          <p:txBody>
            <a:bodyPr wrap="square" rtlCol="0">
              <a:spAutoFit/>
            </a:bodyPr>
            <a:lstStyle/>
            <a:p>
              <a:r>
                <a:rPr lang="en-US" b="1">
                  <a:solidFill>
                    <a:schemeClr val="bg1"/>
                  </a:solidFill>
                </a:rPr>
                <a:t>VV</a:t>
              </a:r>
            </a:p>
          </p:txBody>
        </p:sp>
        <p:sp>
          <p:nvSpPr>
            <p:cNvPr id="18" name="TextBox 8">
              <a:extLst>
                <a:ext uri="{FF2B5EF4-FFF2-40B4-BE49-F238E27FC236}">
                  <a16:creationId xmlns:a16="http://schemas.microsoft.com/office/drawing/2014/main" id="{4B5852D2-BC94-427F-9FCA-1FBCA7F9852C}"/>
                </a:ext>
              </a:extLst>
            </p:cNvPr>
            <p:cNvSpPr txBox="1"/>
            <p:nvPr/>
          </p:nvSpPr>
          <p:spPr>
            <a:xfrm>
              <a:off x="9750835" y="1760503"/>
              <a:ext cx="620071" cy="369332"/>
            </a:xfrm>
            <a:prstGeom prst="rect">
              <a:avLst/>
            </a:prstGeom>
            <a:noFill/>
          </p:spPr>
          <p:txBody>
            <a:bodyPr wrap="square" rtlCol="0">
              <a:spAutoFit/>
            </a:bodyPr>
            <a:lstStyle/>
            <a:p>
              <a:r>
                <a:rPr lang="en-US" b="1">
                  <a:solidFill>
                    <a:schemeClr val="bg1"/>
                  </a:solidFill>
                </a:rPr>
                <a:t>VH</a:t>
              </a:r>
            </a:p>
          </p:txBody>
        </p:sp>
        <p:sp>
          <p:nvSpPr>
            <p:cNvPr id="19" name="TextBox 9">
              <a:extLst>
                <a:ext uri="{FF2B5EF4-FFF2-40B4-BE49-F238E27FC236}">
                  <a16:creationId xmlns:a16="http://schemas.microsoft.com/office/drawing/2014/main" id="{263FE54B-AE97-46D0-86AC-040A238CB0C2}"/>
                </a:ext>
              </a:extLst>
            </p:cNvPr>
            <p:cNvSpPr txBox="1"/>
            <p:nvPr/>
          </p:nvSpPr>
          <p:spPr>
            <a:xfrm>
              <a:off x="5470369" y="2898138"/>
              <a:ext cx="1032074" cy="369332"/>
            </a:xfrm>
            <a:prstGeom prst="rect">
              <a:avLst/>
            </a:prstGeom>
            <a:noFill/>
          </p:spPr>
          <p:txBody>
            <a:bodyPr wrap="square" rtlCol="0">
              <a:spAutoFit/>
            </a:bodyPr>
            <a:lstStyle/>
            <a:p>
              <a:r>
                <a:rPr lang="en-US" b="1">
                  <a:solidFill>
                    <a:schemeClr val="bg1"/>
                  </a:solidFill>
                </a:rPr>
                <a:t>Irrigated</a:t>
              </a:r>
            </a:p>
          </p:txBody>
        </p:sp>
        <p:sp>
          <p:nvSpPr>
            <p:cNvPr id="20" name="TextBox 10">
              <a:extLst>
                <a:ext uri="{FF2B5EF4-FFF2-40B4-BE49-F238E27FC236}">
                  <a16:creationId xmlns:a16="http://schemas.microsoft.com/office/drawing/2014/main" id="{99B0C6C3-FA60-4A65-B8BC-DBA30E2E8121}"/>
                </a:ext>
              </a:extLst>
            </p:cNvPr>
            <p:cNvSpPr txBox="1"/>
            <p:nvPr/>
          </p:nvSpPr>
          <p:spPr>
            <a:xfrm>
              <a:off x="5061406" y="4834227"/>
              <a:ext cx="1816111" cy="360537"/>
            </a:xfrm>
            <a:prstGeom prst="rect">
              <a:avLst/>
            </a:prstGeom>
            <a:noFill/>
          </p:spPr>
          <p:txBody>
            <a:bodyPr wrap="square" rtlCol="0">
              <a:spAutoFit/>
            </a:bodyPr>
            <a:lstStyle/>
            <a:p>
              <a:r>
                <a:rPr lang="en-US" b="1">
                  <a:solidFill>
                    <a:schemeClr val="bg1"/>
                  </a:solidFill>
                </a:rPr>
                <a:t>Non-irrigated</a:t>
              </a:r>
            </a:p>
          </p:txBody>
        </p:sp>
      </p:grpSp>
      <p:grpSp>
        <p:nvGrpSpPr>
          <p:cNvPr id="21" name="Google Shape;9121;p56">
            <a:extLst>
              <a:ext uri="{FF2B5EF4-FFF2-40B4-BE49-F238E27FC236}">
                <a16:creationId xmlns:a16="http://schemas.microsoft.com/office/drawing/2014/main" id="{E4DC675A-BBC9-4667-95D6-74FED604CCB3}"/>
              </a:ext>
            </a:extLst>
          </p:cNvPr>
          <p:cNvGrpSpPr/>
          <p:nvPr/>
        </p:nvGrpSpPr>
        <p:grpSpPr>
          <a:xfrm rot="5400000">
            <a:off x="498299" y="1371560"/>
            <a:ext cx="3334237" cy="3366197"/>
            <a:chOff x="238125" y="1335475"/>
            <a:chExt cx="5418735" cy="3034175"/>
          </a:xfrm>
        </p:grpSpPr>
        <p:sp>
          <p:nvSpPr>
            <p:cNvPr id="22" name="Google Shape;9122;p56">
              <a:extLst>
                <a:ext uri="{FF2B5EF4-FFF2-40B4-BE49-F238E27FC236}">
                  <a16:creationId xmlns:a16="http://schemas.microsoft.com/office/drawing/2014/main" id="{4A961A6F-A109-4010-BC15-EB497C3BA615}"/>
                </a:ext>
              </a:extLst>
            </p:cNvPr>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23;p56">
              <a:extLst>
                <a:ext uri="{FF2B5EF4-FFF2-40B4-BE49-F238E27FC236}">
                  <a16:creationId xmlns:a16="http://schemas.microsoft.com/office/drawing/2014/main" id="{1231EDC2-D6EB-4213-BAC4-C2539056BA84}"/>
                </a:ext>
              </a:extLst>
            </p:cNvPr>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24;p56">
              <a:extLst>
                <a:ext uri="{FF2B5EF4-FFF2-40B4-BE49-F238E27FC236}">
                  <a16:creationId xmlns:a16="http://schemas.microsoft.com/office/drawing/2014/main" id="{2BB76099-C872-431D-8344-2F519E7819EE}"/>
                </a:ext>
              </a:extLst>
            </p:cNvPr>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ZoneTexte 25">
            <a:extLst>
              <a:ext uri="{FF2B5EF4-FFF2-40B4-BE49-F238E27FC236}">
                <a16:creationId xmlns:a16="http://schemas.microsoft.com/office/drawing/2014/main" id="{FF397D03-E50A-4608-BEE7-11C670D3A1E9}"/>
              </a:ext>
            </a:extLst>
          </p:cNvPr>
          <p:cNvSpPr txBox="1"/>
          <p:nvPr/>
        </p:nvSpPr>
        <p:spPr>
          <a:xfrm>
            <a:off x="482318" y="1451832"/>
            <a:ext cx="3232909" cy="954107"/>
          </a:xfrm>
          <a:prstGeom prst="rect">
            <a:avLst/>
          </a:prstGeom>
          <a:noFill/>
        </p:spPr>
        <p:txBody>
          <a:bodyPr wrap="square">
            <a:spAutoFit/>
          </a:bodyPr>
          <a:lstStyle/>
          <a:p>
            <a:pPr algn="l"/>
            <a:r>
              <a:rPr lang="en-US">
                <a:solidFill>
                  <a:schemeClr val="bg1"/>
                </a:solidFill>
                <a:latin typeface="Share Tech" panose="020B0604020202020204" charset="0"/>
              </a:rPr>
              <a:t>Backscatter values are different for Irrigated vs Non-irrigated classes since the water content creates differences in soil dielectric constant.</a:t>
            </a:r>
          </a:p>
        </p:txBody>
      </p:sp>
      <p:sp>
        <p:nvSpPr>
          <p:cNvPr id="28" name="ZoneTexte 27">
            <a:extLst>
              <a:ext uri="{FF2B5EF4-FFF2-40B4-BE49-F238E27FC236}">
                <a16:creationId xmlns:a16="http://schemas.microsoft.com/office/drawing/2014/main" id="{2E6B51CB-B028-4171-A1DA-17C3DCAA3EC5}"/>
              </a:ext>
            </a:extLst>
          </p:cNvPr>
          <p:cNvSpPr txBox="1"/>
          <p:nvPr/>
        </p:nvSpPr>
        <p:spPr>
          <a:xfrm>
            <a:off x="496062" y="2641207"/>
            <a:ext cx="3064747" cy="738664"/>
          </a:xfrm>
          <a:prstGeom prst="rect">
            <a:avLst/>
          </a:prstGeom>
          <a:noFill/>
        </p:spPr>
        <p:txBody>
          <a:bodyPr wrap="square">
            <a:spAutoFit/>
          </a:bodyPr>
          <a:lstStyle/>
          <a:p>
            <a:pPr algn="l"/>
            <a:r>
              <a:rPr lang="en-US">
                <a:solidFill>
                  <a:schemeClr val="bg1"/>
                </a:solidFill>
                <a:latin typeface="Share Tech" panose="020B0604020202020204" charset="0"/>
              </a:rPr>
              <a:t>VV mean is more sensitive to soil moisture and VH variance is more sensitive to vegetation. </a:t>
            </a:r>
          </a:p>
        </p:txBody>
      </p:sp>
      <p:sp>
        <p:nvSpPr>
          <p:cNvPr id="30" name="ZoneTexte 29">
            <a:extLst>
              <a:ext uri="{FF2B5EF4-FFF2-40B4-BE49-F238E27FC236}">
                <a16:creationId xmlns:a16="http://schemas.microsoft.com/office/drawing/2014/main" id="{F4214DA3-DB04-40B8-AAE6-500499E0251A}"/>
              </a:ext>
            </a:extLst>
          </p:cNvPr>
          <p:cNvSpPr txBox="1"/>
          <p:nvPr/>
        </p:nvSpPr>
        <p:spPr>
          <a:xfrm>
            <a:off x="495530" y="3693297"/>
            <a:ext cx="3302746" cy="738664"/>
          </a:xfrm>
          <a:prstGeom prst="rect">
            <a:avLst/>
          </a:prstGeom>
          <a:noFill/>
        </p:spPr>
        <p:txBody>
          <a:bodyPr wrap="square">
            <a:spAutoFit/>
          </a:bodyPr>
          <a:lstStyle/>
          <a:p>
            <a:pPr algn="l"/>
            <a:r>
              <a:rPr lang="en-US">
                <a:solidFill>
                  <a:schemeClr val="bg1"/>
                </a:solidFill>
                <a:latin typeface="Share Tech" panose="020B0604020202020204" charset="0"/>
              </a:rPr>
              <a:t>The VV penetrates the soil more and the VH is susceptible to dispersion by contacting vegetation. </a:t>
            </a:r>
          </a:p>
        </p:txBody>
      </p:sp>
    </p:spTree>
    <p:extLst>
      <p:ext uri="{BB962C8B-B14F-4D97-AF65-F5344CB8AC3E}">
        <p14:creationId xmlns:p14="http://schemas.microsoft.com/office/powerpoint/2010/main" val="394016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A76002EA-4A7B-4215-9DFC-7DB375C98B43}"/>
              </a:ext>
            </a:extLst>
          </p:cNvPr>
          <p:cNvGraphicFramePr>
            <a:graphicFrameLocks noGrp="1"/>
          </p:cNvGraphicFramePr>
          <p:nvPr>
            <p:extLst>
              <p:ext uri="{D42A27DB-BD31-4B8C-83A1-F6EECF244321}">
                <p14:modId xmlns:p14="http://schemas.microsoft.com/office/powerpoint/2010/main" val="1302867925"/>
              </p:ext>
            </p:extLst>
          </p:nvPr>
        </p:nvGraphicFramePr>
        <p:xfrm>
          <a:off x="311149" y="492369"/>
          <a:ext cx="8521702" cy="3930960"/>
        </p:xfrm>
        <a:graphic>
          <a:graphicData uri="http://schemas.openxmlformats.org/drawingml/2006/table">
            <a:tbl>
              <a:tblPr>
                <a:tableStyleId>{5DA37D80-6434-44D0-A028-1B22A696006F}</a:tableStyleId>
              </a:tblPr>
              <a:tblGrid>
                <a:gridCol w="1051481">
                  <a:extLst>
                    <a:ext uri="{9D8B030D-6E8A-4147-A177-3AD203B41FA5}">
                      <a16:colId xmlns:a16="http://schemas.microsoft.com/office/drawing/2014/main" val="856079844"/>
                    </a:ext>
                  </a:extLst>
                </a:gridCol>
                <a:gridCol w="1051481">
                  <a:extLst>
                    <a:ext uri="{9D8B030D-6E8A-4147-A177-3AD203B41FA5}">
                      <a16:colId xmlns:a16="http://schemas.microsoft.com/office/drawing/2014/main" val="781189708"/>
                    </a:ext>
                  </a:extLst>
                </a:gridCol>
                <a:gridCol w="1106408">
                  <a:extLst>
                    <a:ext uri="{9D8B030D-6E8A-4147-A177-3AD203B41FA5}">
                      <a16:colId xmlns:a16="http://schemas.microsoft.com/office/drawing/2014/main" val="1673500973"/>
                    </a:ext>
                  </a:extLst>
                </a:gridCol>
                <a:gridCol w="1051481">
                  <a:extLst>
                    <a:ext uri="{9D8B030D-6E8A-4147-A177-3AD203B41FA5}">
                      <a16:colId xmlns:a16="http://schemas.microsoft.com/office/drawing/2014/main" val="3606316221"/>
                    </a:ext>
                  </a:extLst>
                </a:gridCol>
                <a:gridCol w="1106408">
                  <a:extLst>
                    <a:ext uri="{9D8B030D-6E8A-4147-A177-3AD203B41FA5}">
                      <a16:colId xmlns:a16="http://schemas.microsoft.com/office/drawing/2014/main" val="1373844626"/>
                    </a:ext>
                  </a:extLst>
                </a:gridCol>
                <a:gridCol w="1051481">
                  <a:extLst>
                    <a:ext uri="{9D8B030D-6E8A-4147-A177-3AD203B41FA5}">
                      <a16:colId xmlns:a16="http://schemas.microsoft.com/office/drawing/2014/main" val="2842945392"/>
                    </a:ext>
                  </a:extLst>
                </a:gridCol>
                <a:gridCol w="1051481">
                  <a:extLst>
                    <a:ext uri="{9D8B030D-6E8A-4147-A177-3AD203B41FA5}">
                      <a16:colId xmlns:a16="http://schemas.microsoft.com/office/drawing/2014/main" val="1375379472"/>
                    </a:ext>
                  </a:extLst>
                </a:gridCol>
                <a:gridCol w="1051481">
                  <a:extLst>
                    <a:ext uri="{9D8B030D-6E8A-4147-A177-3AD203B41FA5}">
                      <a16:colId xmlns:a16="http://schemas.microsoft.com/office/drawing/2014/main" val="3432880554"/>
                    </a:ext>
                  </a:extLst>
                </a:gridCol>
              </a:tblGrid>
              <a:tr h="196548">
                <a:tc gridSpan="4">
                  <a:txBody>
                    <a:bodyPr/>
                    <a:lstStyle/>
                    <a:p>
                      <a:pPr algn="ctr" fontAlgn="b"/>
                      <a:r>
                        <a:rPr lang="fr-FR" sz="1050" b="0" u="none" strike="noStrike" err="1">
                          <a:solidFill>
                            <a:schemeClr val="bg1"/>
                          </a:solidFill>
                          <a:effectLst/>
                        </a:rPr>
                        <a:t>Irrigated</a:t>
                      </a:r>
                      <a:endParaRPr lang="fr-FR" sz="1050" b="0" i="0" u="none" strike="noStrike">
                        <a:solidFill>
                          <a:schemeClr val="bg1"/>
                        </a:solidFill>
                        <a:effectLst/>
                        <a:latin typeface="Calibri" panose="020F0502020204030204" pitchFamily="34" charset="0"/>
                      </a:endParaRPr>
                    </a:p>
                  </a:txBody>
                  <a:tcPr marL="7813" marR="7813" marT="7813" marB="0" anchor="b"/>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fr-FR" sz="1050" b="0" u="none" strike="noStrike">
                          <a:solidFill>
                            <a:schemeClr val="bg1"/>
                          </a:solidFill>
                          <a:effectLst/>
                        </a:rPr>
                        <a:t>Not Irrigated</a:t>
                      </a:r>
                      <a:endParaRPr lang="fr-FR" sz="1050" b="0" i="0" u="none" strike="noStrike">
                        <a:solidFill>
                          <a:schemeClr val="bg1"/>
                        </a:solidFill>
                        <a:effectLst/>
                        <a:latin typeface="Calibri" panose="020F0502020204030204" pitchFamily="34" charset="0"/>
                      </a:endParaRPr>
                    </a:p>
                  </a:txBody>
                  <a:tcPr marL="7813" marR="7813" marT="7813"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2659161"/>
                  </a:ext>
                </a:extLst>
              </a:tr>
              <a:tr h="196548">
                <a:tc>
                  <a:txBody>
                    <a:bodyPr/>
                    <a:lstStyle/>
                    <a:p>
                      <a:pPr algn="l" fontAlgn="b"/>
                      <a:r>
                        <a:rPr lang="fr-FR" sz="1050" b="0" u="none" strike="noStrike">
                          <a:solidFill>
                            <a:schemeClr val="bg1"/>
                          </a:solidFill>
                          <a:effectLst/>
                        </a:rPr>
                        <a:t>VH_mean</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VH_variance</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VV_mean</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VV_variance</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VH_mean</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VH_variance</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VV_mean</a:t>
                      </a:r>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r>
                        <a:rPr lang="fr-FR" sz="1050" b="0" u="none" strike="noStrike">
                          <a:solidFill>
                            <a:schemeClr val="bg1"/>
                          </a:solidFill>
                          <a:effectLst/>
                        </a:rPr>
                        <a:t>VV_variance</a:t>
                      </a:r>
                      <a:endParaRPr lang="fr-FR" sz="1050" b="0" i="0" u="none" strike="noStrike">
                        <a:solidFill>
                          <a:schemeClr val="bg1"/>
                        </a:solidFill>
                        <a:effectLst/>
                        <a:latin typeface="Calibri" panose="020F0502020204030204" pitchFamily="34" charset="0"/>
                      </a:endParaRPr>
                    </a:p>
                  </a:txBody>
                  <a:tcPr marL="7813" marR="7813" marT="7813" marB="0" anchor="b"/>
                </a:tc>
                <a:extLst>
                  <a:ext uri="{0D108BD9-81ED-4DB2-BD59-A6C34878D82A}">
                    <a16:rowId xmlns:a16="http://schemas.microsoft.com/office/drawing/2014/main" val="1966858712"/>
                  </a:ext>
                </a:extLst>
              </a:tr>
              <a:tr h="196548">
                <a:tc>
                  <a:txBody>
                    <a:bodyPr/>
                    <a:lstStyle/>
                    <a:p>
                      <a:pPr algn="l" fontAlgn="ctr"/>
                      <a:r>
                        <a:rPr lang="fr-FR" sz="900" b="0" u="none" strike="noStrike">
                          <a:solidFill>
                            <a:schemeClr val="bg1"/>
                          </a:solidFill>
                          <a:effectLst/>
                        </a:rPr>
                        <a:t>-21,8053547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14,23196439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-12,41082206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7,481139995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-22,3972138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16,55717559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-13,7867217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8,061101542</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1612852320"/>
                  </a:ext>
                </a:extLst>
              </a:tr>
              <a:tr h="196548">
                <a:tc>
                  <a:txBody>
                    <a:bodyPr/>
                    <a:lstStyle/>
                    <a:p>
                      <a:pPr algn="l" fontAlgn="ctr"/>
                      <a:r>
                        <a:rPr lang="fr-FR" sz="900" b="0" u="none" strike="noStrike">
                          <a:solidFill>
                            <a:schemeClr val="bg1"/>
                          </a:solidFill>
                          <a:effectLst/>
                        </a:rPr>
                        <a:t>-19,0454165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15,94858681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-11,40373285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13,94855979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-23,14136613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17,01204504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-13,66727912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10,66690987</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4254472919"/>
                  </a:ext>
                </a:extLst>
              </a:tr>
              <a:tr h="196548">
                <a:tc>
                  <a:txBody>
                    <a:bodyPr/>
                    <a:lstStyle/>
                    <a:p>
                      <a:pPr algn="l" fontAlgn="ctr"/>
                      <a:r>
                        <a:rPr lang="fr-FR" sz="900" b="0" u="none" strike="noStrike">
                          <a:solidFill>
                            <a:schemeClr val="bg1"/>
                          </a:solidFill>
                          <a:effectLst/>
                        </a:rPr>
                        <a:t>-17,2051128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15,78768167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-10,87674928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13,91291006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-23,00960737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30,20305834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-14,0403085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16,27940799</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3163329093"/>
                  </a:ext>
                </a:extLst>
              </a:tr>
              <a:tr h="196548">
                <a:tc>
                  <a:txBody>
                    <a:bodyPr/>
                    <a:lstStyle/>
                    <a:p>
                      <a:pPr algn="l" fontAlgn="ctr"/>
                      <a:r>
                        <a:rPr lang="fr-FR" sz="900" b="0" u="none" strike="noStrike">
                          <a:solidFill>
                            <a:schemeClr val="bg1"/>
                          </a:solidFill>
                          <a:effectLst/>
                        </a:rPr>
                        <a:t>-19,33613862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11,71965291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-12,40407007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5,369426122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-22,92884193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21,97138336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-14,36153806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11,8765518</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3342577926"/>
                  </a:ext>
                </a:extLst>
              </a:tr>
              <a:tr h="196548">
                <a:tc>
                  <a:txBody>
                    <a:bodyPr/>
                    <a:lstStyle/>
                    <a:p>
                      <a:pPr algn="l" fontAlgn="ctr"/>
                      <a:r>
                        <a:rPr lang="fr-FR" sz="900" b="0" u="none" strike="noStrike">
                          <a:solidFill>
                            <a:schemeClr val="bg1"/>
                          </a:solidFill>
                          <a:effectLst/>
                        </a:rPr>
                        <a:t>-16,35346707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4,999627943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-10,28780651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3,908149751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-23,99853087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24,06818235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-15,63996399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8,282459472</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3070110886"/>
                  </a:ext>
                </a:extLst>
              </a:tr>
              <a:tr h="196548">
                <a:tc>
                  <a:txBody>
                    <a:bodyPr/>
                    <a:lstStyle/>
                    <a:p>
                      <a:pPr algn="l" fontAlgn="ctr"/>
                      <a:r>
                        <a:rPr lang="fr-FR" sz="900" b="0" u="none" strike="noStrike">
                          <a:solidFill>
                            <a:schemeClr val="bg1"/>
                          </a:solidFill>
                          <a:effectLst/>
                        </a:rPr>
                        <a:t>-18,43107883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9,459681026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-10,787711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5,973177064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-19,78348444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6,94739556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-11,73839858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4,092249622</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2512890207"/>
                  </a:ext>
                </a:extLst>
              </a:tr>
              <a:tr h="196548">
                <a:tc>
                  <a:txBody>
                    <a:bodyPr/>
                    <a:lstStyle/>
                    <a:p>
                      <a:pPr algn="l" fontAlgn="ctr"/>
                      <a:r>
                        <a:rPr lang="fr-FR" sz="900" b="0" u="none" strike="noStrike">
                          <a:solidFill>
                            <a:schemeClr val="bg1"/>
                          </a:solidFill>
                          <a:effectLst/>
                        </a:rPr>
                        <a:t>-19,36154888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9,618377559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-11,23423183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5,18146284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-22,54277933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28,39699062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-14,3489027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10,59786409</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3684664672"/>
                  </a:ext>
                </a:extLst>
              </a:tr>
              <a:tr h="196548">
                <a:tc>
                  <a:txBody>
                    <a:bodyPr/>
                    <a:lstStyle/>
                    <a:p>
                      <a:pPr algn="l" fontAlgn="ctr"/>
                      <a:r>
                        <a:rPr lang="fr-FR" sz="900" b="0" u="none" strike="noStrike">
                          <a:solidFill>
                            <a:schemeClr val="bg1"/>
                          </a:solidFill>
                          <a:effectLst/>
                        </a:rPr>
                        <a:t>-19,78110045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11,13464254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-12,2709568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6,661404798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-16,56169095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8,879823748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-4,68445492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8,338575166</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109723047"/>
                  </a:ext>
                </a:extLst>
              </a:tr>
              <a:tr h="196548">
                <a:tc>
                  <a:txBody>
                    <a:bodyPr/>
                    <a:lstStyle/>
                    <a:p>
                      <a:pPr algn="l" fontAlgn="ctr"/>
                      <a:r>
                        <a:rPr lang="fr-FR" sz="900" b="0" u="none" strike="noStrike">
                          <a:solidFill>
                            <a:schemeClr val="bg1"/>
                          </a:solidFill>
                          <a:effectLst/>
                        </a:rPr>
                        <a:t>-16,72651711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4,228032286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-10,84145691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3,008602557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-18,07165795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7,668036982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-12,03294069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4,957430025</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3356654781"/>
                  </a:ext>
                </a:extLst>
              </a:tr>
              <a:tr h="196548">
                <a:tc>
                  <a:txBody>
                    <a:bodyPr/>
                    <a:lstStyle/>
                    <a:p>
                      <a:pPr algn="l" fontAlgn="ctr"/>
                      <a:r>
                        <a:rPr lang="fr-FR" sz="900" b="0" u="none" strike="noStrike">
                          <a:solidFill>
                            <a:schemeClr val="bg1"/>
                          </a:solidFill>
                          <a:effectLst/>
                        </a:rPr>
                        <a:t>-17,79158129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4,925316865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-11,88577002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3,833523697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-14,17673725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11,49716677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-9,55947044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7,758063164</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4216117677"/>
                  </a:ext>
                </a:extLst>
              </a:tr>
              <a:tr h="196548">
                <a:tc>
                  <a:txBody>
                    <a:bodyPr/>
                    <a:lstStyle/>
                    <a:p>
                      <a:pPr algn="l" fontAlgn="ctr"/>
                      <a:r>
                        <a:rPr lang="fr-FR" sz="900" b="0" u="none" strike="noStrike">
                          <a:solidFill>
                            <a:schemeClr val="bg1"/>
                          </a:solidFill>
                          <a:effectLst/>
                        </a:rPr>
                        <a:t>-19,12430255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11,03440487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-11,52371051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7,654903376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-12,63639583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3,541870805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-8,164672277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4,244608736</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2943851291"/>
                  </a:ext>
                </a:extLst>
              </a:tr>
              <a:tr h="196548">
                <a:tc>
                  <a:txBody>
                    <a:bodyPr/>
                    <a:lstStyle/>
                    <a:p>
                      <a:pPr algn="l" fontAlgn="ctr"/>
                      <a:r>
                        <a:rPr lang="fr-FR" sz="900" b="0" u="none" strike="noStrike">
                          <a:solidFill>
                            <a:schemeClr val="bg1"/>
                          </a:solidFill>
                          <a:effectLst/>
                        </a:rPr>
                        <a:t>-21,70507345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11,15759027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-13,05546261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6,756620471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-18,29908914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5,357973001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-12,78774282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4,046800717</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2884383809"/>
                  </a:ext>
                </a:extLst>
              </a:tr>
              <a:tr h="196548">
                <a:tc>
                  <a:txBody>
                    <a:bodyPr/>
                    <a:lstStyle/>
                    <a:p>
                      <a:pPr algn="l" fontAlgn="ctr"/>
                      <a:r>
                        <a:rPr lang="fr-FR" sz="900" b="0" u="none" strike="noStrike">
                          <a:solidFill>
                            <a:schemeClr val="bg1"/>
                          </a:solidFill>
                          <a:effectLst/>
                        </a:rPr>
                        <a:t>-19,98635831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15,44302045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-12,00186752</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8,411362784</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-29,98423445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31,88895967</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-21,56557659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11,27349254</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64827605"/>
                  </a:ext>
                </a:extLst>
              </a:tr>
              <a:tr h="196548">
                <a:tc>
                  <a:txBody>
                    <a:bodyPr/>
                    <a:lstStyle/>
                    <a:p>
                      <a:pPr algn="l" fontAlgn="ctr"/>
                      <a:r>
                        <a:rPr lang="fr-FR" sz="900" b="0" u="none" strike="noStrike">
                          <a:solidFill>
                            <a:schemeClr val="bg1"/>
                          </a:solidFill>
                          <a:effectLst/>
                        </a:rPr>
                        <a:t>-20,5354466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18,37523036</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-12,84786523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11,76003011</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-29,96755558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22,21686435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-21,90391098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11,94036617</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2434772107"/>
                  </a:ext>
                </a:extLst>
              </a:tr>
              <a:tr h="196548">
                <a:tc>
                  <a:txBody>
                    <a:bodyPr/>
                    <a:lstStyle/>
                    <a:p>
                      <a:pPr algn="l" fontAlgn="ctr"/>
                      <a:r>
                        <a:rPr lang="fr-FR" sz="900" b="0" u="none" strike="noStrike">
                          <a:solidFill>
                            <a:schemeClr val="bg1"/>
                          </a:solidFill>
                          <a:effectLst/>
                        </a:rPr>
                        <a:t>-16,62246443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4,226840078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-10,89942599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3,064636683</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-22,34732055</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9,173909089</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-16,32064308</a:t>
                      </a:r>
                      <a:endParaRPr lang="fr-FR" sz="900" b="0" i="0" u="none" strike="noStrike">
                        <a:solidFill>
                          <a:schemeClr val="bg1"/>
                        </a:solidFill>
                        <a:effectLst/>
                        <a:latin typeface="Courier New" panose="02070309020205020404" pitchFamily="49" charset="0"/>
                      </a:endParaRPr>
                    </a:p>
                  </a:txBody>
                  <a:tcPr marL="7813" marR="7813" marT="7813" marB="0" anchor="ctr"/>
                </a:tc>
                <a:tc>
                  <a:txBody>
                    <a:bodyPr/>
                    <a:lstStyle/>
                    <a:p>
                      <a:pPr algn="l" fontAlgn="ctr"/>
                      <a:r>
                        <a:rPr lang="fr-FR" sz="900" b="0" u="none" strike="noStrike">
                          <a:solidFill>
                            <a:schemeClr val="bg1"/>
                          </a:solidFill>
                          <a:effectLst/>
                        </a:rPr>
                        <a:t>5,464301391</a:t>
                      </a:r>
                      <a:endParaRPr lang="fr-FR" sz="900" b="0" i="0" u="none" strike="noStrike">
                        <a:solidFill>
                          <a:schemeClr val="bg1"/>
                        </a:solidFill>
                        <a:effectLst/>
                        <a:latin typeface="Courier New" panose="02070309020205020404" pitchFamily="49" charset="0"/>
                      </a:endParaRPr>
                    </a:p>
                  </a:txBody>
                  <a:tcPr marL="7813" marR="7813" marT="7813" marB="0" anchor="ctr"/>
                </a:tc>
                <a:extLst>
                  <a:ext uri="{0D108BD9-81ED-4DB2-BD59-A6C34878D82A}">
                    <a16:rowId xmlns:a16="http://schemas.microsoft.com/office/drawing/2014/main" val="1895381163"/>
                  </a:ext>
                </a:extLst>
              </a:tr>
              <a:tr h="196548">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tc>
                  <a:txBody>
                    <a:bodyPr/>
                    <a:lstStyle/>
                    <a:p>
                      <a:pPr algn="l" fontAlgn="b"/>
                      <a:endParaRPr lang="fr-FR" sz="1050" b="0" i="0" u="none" strike="noStrike">
                        <a:solidFill>
                          <a:schemeClr val="bg1"/>
                        </a:solidFill>
                        <a:effectLst/>
                        <a:latin typeface="Calibri" panose="020F0502020204030204" pitchFamily="34" charset="0"/>
                      </a:endParaRPr>
                    </a:p>
                  </a:txBody>
                  <a:tcPr marL="7813" marR="7813" marT="7813" marB="0" anchor="b"/>
                </a:tc>
                <a:extLst>
                  <a:ext uri="{0D108BD9-81ED-4DB2-BD59-A6C34878D82A}">
                    <a16:rowId xmlns:a16="http://schemas.microsoft.com/office/drawing/2014/main" val="4191894796"/>
                  </a:ext>
                </a:extLst>
              </a:tr>
              <a:tr h="196548">
                <a:tc gridSpan="8">
                  <a:txBody>
                    <a:bodyPr/>
                    <a:lstStyle/>
                    <a:p>
                      <a:pPr algn="ctr" fontAlgn="ctr"/>
                      <a:r>
                        <a:rPr lang="fr-FR" sz="900" b="0" u="none" strike="noStrike">
                          <a:solidFill>
                            <a:schemeClr val="bg1"/>
                          </a:solidFill>
                          <a:effectLst/>
                        </a:rPr>
                        <a:t>Mean</a:t>
                      </a:r>
                      <a:endParaRPr lang="fr-FR" sz="900" b="0" i="0" u="none" strike="noStrike">
                        <a:solidFill>
                          <a:schemeClr val="bg1"/>
                        </a:solidFill>
                        <a:effectLst/>
                        <a:latin typeface="Courier New" panose="02070309020205020404" pitchFamily="49" charset="0"/>
                      </a:endParaRPr>
                    </a:p>
                  </a:txBody>
                  <a:tcPr marL="7813" marR="7813" marT="781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4911492"/>
                  </a:ext>
                </a:extLst>
              </a:tr>
              <a:tr h="196548">
                <a:tc>
                  <a:txBody>
                    <a:bodyPr/>
                    <a:lstStyle/>
                    <a:p>
                      <a:pPr algn="r" fontAlgn="b"/>
                      <a:r>
                        <a:rPr lang="fr-FR" sz="1050" b="0" u="none" strike="noStrike">
                          <a:solidFill>
                            <a:schemeClr val="bg1"/>
                          </a:solidFill>
                          <a:effectLst/>
                          <a:highlight>
                            <a:srgbClr val="00FF00"/>
                          </a:highlight>
                        </a:rPr>
                        <a:t>-18,92073077</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10,81937667</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-11,64877595</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7,128394007</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-21,32310037</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16,35872235</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-13,6401683</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tc>
                  <a:txBody>
                    <a:bodyPr/>
                    <a:lstStyle/>
                    <a:p>
                      <a:pPr algn="r" fontAlgn="b"/>
                      <a:r>
                        <a:rPr lang="fr-FR" sz="1050" b="0" u="none" strike="noStrike">
                          <a:solidFill>
                            <a:schemeClr val="bg1"/>
                          </a:solidFill>
                          <a:effectLst/>
                          <a:highlight>
                            <a:srgbClr val="00FF00"/>
                          </a:highlight>
                        </a:rPr>
                        <a:t>8,525345486</a:t>
                      </a:r>
                      <a:endParaRPr lang="fr-FR" sz="1050" b="0" i="0" u="none" strike="noStrike">
                        <a:solidFill>
                          <a:schemeClr val="bg1"/>
                        </a:solidFill>
                        <a:effectLst/>
                        <a:highlight>
                          <a:srgbClr val="00FF00"/>
                        </a:highlight>
                        <a:latin typeface="Calibri" panose="020F0502020204030204" pitchFamily="34" charset="0"/>
                      </a:endParaRPr>
                    </a:p>
                  </a:txBody>
                  <a:tcPr marL="7813" marR="7813" marT="7813" marB="0" anchor="b"/>
                </a:tc>
                <a:extLst>
                  <a:ext uri="{0D108BD9-81ED-4DB2-BD59-A6C34878D82A}">
                    <a16:rowId xmlns:a16="http://schemas.microsoft.com/office/drawing/2014/main" val="1603040971"/>
                  </a:ext>
                </a:extLst>
              </a:tr>
            </a:tbl>
          </a:graphicData>
        </a:graphic>
      </p:graphicFrame>
    </p:spTree>
    <p:extLst>
      <p:ext uri="{BB962C8B-B14F-4D97-AF65-F5344CB8AC3E}">
        <p14:creationId xmlns:p14="http://schemas.microsoft.com/office/powerpoint/2010/main" val="289935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9D8FB4-5E7A-4C40-AADF-B211A2FAA0F5}"/>
              </a:ext>
            </a:extLst>
          </p:cNvPr>
          <p:cNvSpPr>
            <a:spLocks noGrp="1"/>
          </p:cNvSpPr>
          <p:nvPr>
            <p:ph type="ctrTitle"/>
          </p:nvPr>
        </p:nvSpPr>
        <p:spPr/>
        <p:txBody>
          <a:bodyPr/>
          <a:lstStyle/>
          <a:p>
            <a:r>
              <a:rPr lang="en-US"/>
              <a:t>Labelled dataset</a:t>
            </a:r>
          </a:p>
        </p:txBody>
      </p:sp>
      <p:pic>
        <p:nvPicPr>
          <p:cNvPr id="3" name="Image 2">
            <a:extLst>
              <a:ext uri="{FF2B5EF4-FFF2-40B4-BE49-F238E27FC236}">
                <a16:creationId xmlns:a16="http://schemas.microsoft.com/office/drawing/2014/main" id="{615ECDB7-C3C7-4738-A2EE-3C4BCB86EB47}"/>
              </a:ext>
            </a:extLst>
          </p:cNvPr>
          <p:cNvPicPr>
            <a:picLocks noChangeAspect="1"/>
          </p:cNvPicPr>
          <p:nvPr/>
        </p:nvPicPr>
        <p:blipFill>
          <a:blip r:embed="rId2">
            <a:lum bright="70000" contrast="-70000"/>
          </a:blip>
          <a:stretch>
            <a:fillRect/>
          </a:stretch>
        </p:blipFill>
        <p:spPr>
          <a:xfrm>
            <a:off x="3309559" y="403897"/>
            <a:ext cx="585578" cy="585578"/>
          </a:xfrm>
          <a:prstGeom prst="rect">
            <a:avLst/>
          </a:prstGeom>
        </p:spPr>
      </p:pic>
      <p:pic>
        <p:nvPicPr>
          <p:cNvPr id="5" name="Image 4" descr="Une image contenant carte&#10;&#10;Description générée automatiquement">
            <a:extLst>
              <a:ext uri="{FF2B5EF4-FFF2-40B4-BE49-F238E27FC236}">
                <a16:creationId xmlns:a16="http://schemas.microsoft.com/office/drawing/2014/main" id="{3F3CD0A6-5948-471D-9C40-3870459A8BEE}"/>
              </a:ext>
            </a:extLst>
          </p:cNvPr>
          <p:cNvPicPr>
            <a:picLocks noChangeAspect="1"/>
          </p:cNvPicPr>
          <p:nvPr/>
        </p:nvPicPr>
        <p:blipFill>
          <a:blip r:embed="rId3"/>
          <a:stretch>
            <a:fillRect/>
          </a:stretch>
        </p:blipFill>
        <p:spPr>
          <a:xfrm>
            <a:off x="6034052" y="519180"/>
            <a:ext cx="1938358" cy="1568381"/>
          </a:xfrm>
          <a:prstGeom prst="rect">
            <a:avLst/>
          </a:prstGeom>
        </p:spPr>
      </p:pic>
      <p:pic>
        <p:nvPicPr>
          <p:cNvPr id="9" name="Image 8" descr="Une image contenant ciel nocturne&#10;&#10;Description générée automatiquement">
            <a:extLst>
              <a:ext uri="{FF2B5EF4-FFF2-40B4-BE49-F238E27FC236}">
                <a16:creationId xmlns:a16="http://schemas.microsoft.com/office/drawing/2014/main" id="{62FBC194-D554-4EDA-979A-91229449009F}"/>
              </a:ext>
            </a:extLst>
          </p:cNvPr>
          <p:cNvPicPr>
            <a:picLocks noChangeAspect="1"/>
          </p:cNvPicPr>
          <p:nvPr/>
        </p:nvPicPr>
        <p:blipFill>
          <a:blip r:embed="rId4">
            <a:duotone>
              <a:schemeClr val="accent4">
                <a:shade val="45000"/>
                <a:satMod val="135000"/>
              </a:schemeClr>
              <a:prstClr val="white"/>
            </a:duotone>
          </a:blip>
          <a:stretch>
            <a:fillRect/>
          </a:stretch>
        </p:blipFill>
        <p:spPr>
          <a:xfrm>
            <a:off x="7265463" y="632769"/>
            <a:ext cx="315870" cy="315870"/>
          </a:xfrm>
          <a:prstGeom prst="rect">
            <a:avLst/>
          </a:prstGeom>
        </p:spPr>
      </p:pic>
      <p:sp>
        <p:nvSpPr>
          <p:cNvPr id="10" name="Titre 1">
            <a:extLst>
              <a:ext uri="{FF2B5EF4-FFF2-40B4-BE49-F238E27FC236}">
                <a16:creationId xmlns:a16="http://schemas.microsoft.com/office/drawing/2014/main" id="{DD81B981-2763-4425-ABCA-A67BC5AF5E1B}"/>
              </a:ext>
            </a:extLst>
          </p:cNvPr>
          <p:cNvSpPr txBox="1">
            <a:spLocks/>
          </p:cNvSpPr>
          <p:nvPr/>
        </p:nvSpPr>
        <p:spPr>
          <a:xfrm>
            <a:off x="7297401" y="411675"/>
            <a:ext cx="505707" cy="2850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000" err="1"/>
              <a:t>Urgell</a:t>
            </a:r>
            <a:endParaRPr lang="en-US" sz="1000"/>
          </a:p>
        </p:txBody>
      </p:sp>
      <p:grpSp>
        <p:nvGrpSpPr>
          <p:cNvPr id="11" name="Google Shape;9322;p56">
            <a:extLst>
              <a:ext uri="{FF2B5EF4-FFF2-40B4-BE49-F238E27FC236}">
                <a16:creationId xmlns:a16="http://schemas.microsoft.com/office/drawing/2014/main" id="{F4420106-28E4-4C8B-B962-DC866396C657}"/>
              </a:ext>
            </a:extLst>
          </p:cNvPr>
          <p:cNvGrpSpPr/>
          <p:nvPr/>
        </p:nvGrpSpPr>
        <p:grpSpPr>
          <a:xfrm>
            <a:off x="3134284" y="1359353"/>
            <a:ext cx="2632296" cy="2231885"/>
            <a:chOff x="951975" y="315800"/>
            <a:chExt cx="5860325" cy="4933550"/>
          </a:xfrm>
        </p:grpSpPr>
        <p:sp>
          <p:nvSpPr>
            <p:cNvPr id="12" name="Google Shape;9323;p56">
              <a:extLst>
                <a:ext uri="{FF2B5EF4-FFF2-40B4-BE49-F238E27FC236}">
                  <a16:creationId xmlns:a16="http://schemas.microsoft.com/office/drawing/2014/main" id="{ACDCBA60-EC5E-41D0-B3EF-7CFB5A1216F7}"/>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24;p56">
              <a:extLst>
                <a:ext uri="{FF2B5EF4-FFF2-40B4-BE49-F238E27FC236}">
                  <a16:creationId xmlns:a16="http://schemas.microsoft.com/office/drawing/2014/main" id="{94B7CC60-0CDF-4599-BE1E-97887BA1F13B}"/>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25;p56">
              <a:extLst>
                <a:ext uri="{FF2B5EF4-FFF2-40B4-BE49-F238E27FC236}">
                  <a16:creationId xmlns:a16="http://schemas.microsoft.com/office/drawing/2014/main" id="{A2FB5899-D9FE-46F8-883B-244594AC34E1}"/>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26;p56">
              <a:extLst>
                <a:ext uri="{FF2B5EF4-FFF2-40B4-BE49-F238E27FC236}">
                  <a16:creationId xmlns:a16="http://schemas.microsoft.com/office/drawing/2014/main" id="{18FBE29C-ABC1-46DE-A3FD-B216491D0BDF}"/>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27;p56">
              <a:extLst>
                <a:ext uri="{FF2B5EF4-FFF2-40B4-BE49-F238E27FC236}">
                  <a16:creationId xmlns:a16="http://schemas.microsoft.com/office/drawing/2014/main" id="{36EE4432-5924-4108-BBDC-F33600983BA5}"/>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28;p56">
              <a:extLst>
                <a:ext uri="{FF2B5EF4-FFF2-40B4-BE49-F238E27FC236}">
                  <a16:creationId xmlns:a16="http://schemas.microsoft.com/office/drawing/2014/main" id="{F3B52ADD-C846-4FFE-9651-AAF51E78C941}"/>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29;p56">
              <a:extLst>
                <a:ext uri="{FF2B5EF4-FFF2-40B4-BE49-F238E27FC236}">
                  <a16:creationId xmlns:a16="http://schemas.microsoft.com/office/drawing/2014/main" id="{19D2113E-B7AC-430A-83CB-61CA915F8733}"/>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30;p56">
              <a:extLst>
                <a:ext uri="{FF2B5EF4-FFF2-40B4-BE49-F238E27FC236}">
                  <a16:creationId xmlns:a16="http://schemas.microsoft.com/office/drawing/2014/main" id="{D6DB7E54-C89C-44F3-8EA7-F86D263FDD28}"/>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 name="Google Shape;613;p30">
            <a:extLst>
              <a:ext uri="{FF2B5EF4-FFF2-40B4-BE49-F238E27FC236}">
                <a16:creationId xmlns:a16="http://schemas.microsoft.com/office/drawing/2014/main" id="{0B6C655F-ABD7-4D5A-8BAD-3B32E58B3635}"/>
              </a:ext>
            </a:extLst>
          </p:cNvPr>
          <p:cNvCxnSpPr>
            <a:cxnSpLocks/>
          </p:cNvCxnSpPr>
          <p:nvPr/>
        </p:nvCxnSpPr>
        <p:spPr>
          <a:xfrm>
            <a:off x="2512088" y="1359353"/>
            <a:ext cx="1090260" cy="362893"/>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26" name="Titre 1">
            <a:extLst>
              <a:ext uri="{FF2B5EF4-FFF2-40B4-BE49-F238E27FC236}">
                <a16:creationId xmlns:a16="http://schemas.microsoft.com/office/drawing/2014/main" id="{E6383D6D-590A-414E-A65B-C610B1B00295}"/>
              </a:ext>
            </a:extLst>
          </p:cNvPr>
          <p:cNvSpPr txBox="1">
            <a:spLocks/>
          </p:cNvSpPr>
          <p:nvPr/>
        </p:nvSpPr>
        <p:spPr>
          <a:xfrm>
            <a:off x="80384" y="1190854"/>
            <a:ext cx="2631285" cy="3628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Labelled dataset from </a:t>
            </a:r>
            <a:r>
              <a:rPr lang="en-US" sz="1600" err="1"/>
              <a:t>sigpac</a:t>
            </a:r>
            <a:endParaRPr lang="en-US" sz="1600"/>
          </a:p>
          <a:p>
            <a:r>
              <a:rPr lang="en-US" sz="1600"/>
              <a:t>(</a:t>
            </a:r>
            <a:r>
              <a:rPr lang="en-US" sz="1600" err="1"/>
              <a:t>Urgell</a:t>
            </a:r>
            <a:r>
              <a:rPr lang="en-US" sz="1600"/>
              <a:t> 2020)</a:t>
            </a:r>
          </a:p>
        </p:txBody>
      </p:sp>
      <p:sp>
        <p:nvSpPr>
          <p:cNvPr id="27" name="Titre 1">
            <a:extLst>
              <a:ext uri="{FF2B5EF4-FFF2-40B4-BE49-F238E27FC236}">
                <a16:creationId xmlns:a16="http://schemas.microsoft.com/office/drawing/2014/main" id="{E7207383-C725-4086-A7C9-FFFBA625BBEF}"/>
              </a:ext>
            </a:extLst>
          </p:cNvPr>
          <p:cNvSpPr txBox="1">
            <a:spLocks/>
          </p:cNvSpPr>
          <p:nvPr/>
        </p:nvSpPr>
        <p:spPr>
          <a:xfrm>
            <a:off x="191901" y="2130089"/>
            <a:ext cx="2631285" cy="3628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Predefined Irrigated plots</a:t>
            </a:r>
          </a:p>
        </p:txBody>
      </p:sp>
      <p:sp>
        <p:nvSpPr>
          <p:cNvPr id="28" name="Titre 1">
            <a:extLst>
              <a:ext uri="{FF2B5EF4-FFF2-40B4-BE49-F238E27FC236}">
                <a16:creationId xmlns:a16="http://schemas.microsoft.com/office/drawing/2014/main" id="{23E312FA-484C-45FC-865C-95A97F0F203D}"/>
              </a:ext>
            </a:extLst>
          </p:cNvPr>
          <p:cNvSpPr txBox="1">
            <a:spLocks/>
          </p:cNvSpPr>
          <p:nvPr/>
        </p:nvSpPr>
        <p:spPr>
          <a:xfrm>
            <a:off x="6675488" y="2212944"/>
            <a:ext cx="3176415" cy="3628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a:t>Predefined Non-Irrigated plots</a:t>
            </a:r>
          </a:p>
        </p:txBody>
      </p:sp>
      <p:cxnSp>
        <p:nvCxnSpPr>
          <p:cNvPr id="30" name="Google Shape;613;p30">
            <a:extLst>
              <a:ext uri="{FF2B5EF4-FFF2-40B4-BE49-F238E27FC236}">
                <a16:creationId xmlns:a16="http://schemas.microsoft.com/office/drawing/2014/main" id="{7E40C543-4E94-4B10-9723-AA6A3304085A}"/>
              </a:ext>
            </a:extLst>
          </p:cNvPr>
          <p:cNvCxnSpPr>
            <a:cxnSpLocks/>
          </p:cNvCxnSpPr>
          <p:nvPr/>
        </p:nvCxnSpPr>
        <p:spPr>
          <a:xfrm>
            <a:off x="2475313" y="2310201"/>
            <a:ext cx="932103" cy="12249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34" name="Google Shape;613;p30">
            <a:extLst>
              <a:ext uri="{FF2B5EF4-FFF2-40B4-BE49-F238E27FC236}">
                <a16:creationId xmlns:a16="http://schemas.microsoft.com/office/drawing/2014/main" id="{9896E0F3-2C65-477A-9921-E13E98948172}"/>
              </a:ext>
            </a:extLst>
          </p:cNvPr>
          <p:cNvCxnSpPr>
            <a:cxnSpLocks/>
          </p:cNvCxnSpPr>
          <p:nvPr/>
        </p:nvCxnSpPr>
        <p:spPr>
          <a:xfrm flipV="1">
            <a:off x="5806455" y="2330741"/>
            <a:ext cx="829158" cy="258794"/>
          </a:xfrm>
          <a:prstGeom prst="bentConnector3">
            <a:avLst>
              <a:gd name="adj1" fmla="val 43107"/>
            </a:avLst>
          </a:prstGeom>
          <a:noFill/>
          <a:ln w="9525" cap="flat" cmpd="sng">
            <a:solidFill>
              <a:schemeClr val="lt2"/>
            </a:solidFill>
            <a:prstDash val="solid"/>
            <a:round/>
            <a:headEnd type="none" w="med" len="med"/>
            <a:tailEnd type="none" w="med" len="med"/>
          </a:ln>
        </p:spPr>
      </p:cxnSp>
      <p:sp>
        <p:nvSpPr>
          <p:cNvPr id="39" name="Titre 1">
            <a:extLst>
              <a:ext uri="{FF2B5EF4-FFF2-40B4-BE49-F238E27FC236}">
                <a16:creationId xmlns:a16="http://schemas.microsoft.com/office/drawing/2014/main" id="{8AB91BB4-52BF-495A-BDE2-C93C9203A7F4}"/>
              </a:ext>
            </a:extLst>
          </p:cNvPr>
          <p:cNvSpPr txBox="1">
            <a:spLocks/>
          </p:cNvSpPr>
          <p:nvPr/>
        </p:nvSpPr>
        <p:spPr>
          <a:xfrm>
            <a:off x="6536016" y="3075894"/>
            <a:ext cx="2631285" cy="3628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400"/>
              <a:t>Can be downloaded as shapefile</a:t>
            </a:r>
            <a:endParaRPr lang="en-US" sz="1600"/>
          </a:p>
        </p:txBody>
      </p:sp>
      <p:cxnSp>
        <p:nvCxnSpPr>
          <p:cNvPr id="40" name="Google Shape;613;p30">
            <a:extLst>
              <a:ext uri="{FF2B5EF4-FFF2-40B4-BE49-F238E27FC236}">
                <a16:creationId xmlns:a16="http://schemas.microsoft.com/office/drawing/2014/main" id="{875EE1B9-5118-4DB0-B21B-95771E2F5601}"/>
              </a:ext>
            </a:extLst>
          </p:cNvPr>
          <p:cNvCxnSpPr>
            <a:cxnSpLocks/>
          </p:cNvCxnSpPr>
          <p:nvPr/>
        </p:nvCxnSpPr>
        <p:spPr>
          <a:xfrm>
            <a:off x="5806455" y="2957731"/>
            <a:ext cx="729561" cy="262933"/>
          </a:xfrm>
          <a:prstGeom prst="bentConnector3">
            <a:avLst>
              <a:gd name="adj1" fmla="val 50000"/>
            </a:avLst>
          </a:prstGeom>
          <a:noFill/>
          <a:ln w="9525" cap="flat" cmpd="sng">
            <a:solidFill>
              <a:schemeClr val="lt2"/>
            </a:solidFill>
            <a:prstDash val="solid"/>
            <a:round/>
            <a:headEnd type="none" w="med" len="med"/>
            <a:tailEnd type="none" w="med" len="med"/>
          </a:ln>
        </p:spPr>
      </p:cxnSp>
      <p:pic>
        <p:nvPicPr>
          <p:cNvPr id="51" name="Picture 4">
            <a:extLst>
              <a:ext uri="{FF2B5EF4-FFF2-40B4-BE49-F238E27FC236}">
                <a16:creationId xmlns:a16="http://schemas.microsoft.com/office/drawing/2014/main" id="{48A579EC-886F-4A31-BDFB-D56C7E2A7D9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5779003" y="3597379"/>
            <a:ext cx="2072655" cy="1546121"/>
          </a:xfrm>
          <a:prstGeom prst="roundRect">
            <a:avLst>
              <a:gd name="adj" fmla="val 43709"/>
            </a:avLst>
          </a:prstGeom>
          <a:solidFill>
            <a:srgbClr val="FFFFFF">
              <a:shade val="85000"/>
            </a:srgbClr>
          </a:solidFill>
          <a:ln>
            <a:noFill/>
          </a:ln>
          <a:effectLst>
            <a:reflection blurRad="12700" stA="38000" endPos="28000" dist="5000" dir="5400000" sy="-100000" algn="bl" rotWithShape="0"/>
          </a:effectLst>
          <a:scene3d>
            <a:camera prst="perspectiveAbove"/>
            <a:lightRig rig="threePt" dir="t"/>
          </a:scene3d>
        </p:spPr>
      </p:pic>
      <p:sp>
        <p:nvSpPr>
          <p:cNvPr id="52" name="Google Shape;1945;p52">
            <a:extLst>
              <a:ext uri="{FF2B5EF4-FFF2-40B4-BE49-F238E27FC236}">
                <a16:creationId xmlns:a16="http://schemas.microsoft.com/office/drawing/2014/main" id="{7337F8DD-81DC-4D02-B2D2-65E93D469EC2}"/>
              </a:ext>
            </a:extLst>
          </p:cNvPr>
          <p:cNvSpPr/>
          <p:nvPr/>
        </p:nvSpPr>
        <p:spPr>
          <a:xfrm>
            <a:off x="5247019" y="4153865"/>
            <a:ext cx="379958" cy="394126"/>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Titre 1">
            <a:extLst>
              <a:ext uri="{FF2B5EF4-FFF2-40B4-BE49-F238E27FC236}">
                <a16:creationId xmlns:a16="http://schemas.microsoft.com/office/drawing/2014/main" id="{693AD1BE-DEF4-4FF2-9805-3AA7E69E451F}"/>
              </a:ext>
            </a:extLst>
          </p:cNvPr>
          <p:cNvSpPr txBox="1">
            <a:spLocks/>
          </p:cNvSpPr>
          <p:nvPr/>
        </p:nvSpPr>
        <p:spPr>
          <a:xfrm>
            <a:off x="1252569" y="4153865"/>
            <a:ext cx="3918437" cy="3628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An image of Irrigated and non-Irrigated plots</a:t>
            </a:r>
          </a:p>
          <a:p>
            <a:r>
              <a:rPr lang="en-US" sz="1600"/>
              <a:t>(from </a:t>
            </a:r>
            <a:r>
              <a:rPr lang="en-US" sz="1600" err="1"/>
              <a:t>sigpac</a:t>
            </a:r>
            <a:r>
              <a:rPr lang="en-US" sz="1600"/>
              <a:t> </a:t>
            </a:r>
            <a:r>
              <a:rPr lang="en-US" sz="1600" err="1"/>
              <a:t>urgell</a:t>
            </a:r>
            <a:r>
              <a:rPr lang="en-US" sz="1600"/>
              <a:t> 2020)</a:t>
            </a:r>
          </a:p>
        </p:txBody>
      </p:sp>
    </p:spTree>
    <p:extLst>
      <p:ext uri="{BB962C8B-B14F-4D97-AF65-F5344CB8AC3E}">
        <p14:creationId xmlns:p14="http://schemas.microsoft.com/office/powerpoint/2010/main" val="244709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0C774-ED30-47BC-94FA-B3BB870BAA74}"/>
              </a:ext>
            </a:extLst>
          </p:cNvPr>
          <p:cNvSpPr>
            <a:spLocks noGrp="1"/>
          </p:cNvSpPr>
          <p:nvPr>
            <p:ph type="ctrTitle"/>
          </p:nvPr>
        </p:nvSpPr>
        <p:spPr/>
        <p:txBody>
          <a:bodyPr/>
          <a:lstStyle/>
          <a:p>
            <a:r>
              <a:rPr lang="en-US"/>
              <a:t>Google Earth Engine</a:t>
            </a:r>
          </a:p>
        </p:txBody>
      </p:sp>
      <p:pic>
        <p:nvPicPr>
          <p:cNvPr id="4" name="Image 3">
            <a:extLst>
              <a:ext uri="{FF2B5EF4-FFF2-40B4-BE49-F238E27FC236}">
                <a16:creationId xmlns:a16="http://schemas.microsoft.com/office/drawing/2014/main" id="{D432773F-786B-405E-B5FA-DEA5132C7347}"/>
              </a:ext>
            </a:extLst>
          </p:cNvPr>
          <p:cNvPicPr>
            <a:picLocks noChangeAspect="1"/>
          </p:cNvPicPr>
          <p:nvPr/>
        </p:nvPicPr>
        <p:blipFill>
          <a:blip r:embed="rId2"/>
          <a:stretch>
            <a:fillRect/>
          </a:stretch>
        </p:blipFill>
        <p:spPr>
          <a:xfrm>
            <a:off x="3800475" y="314812"/>
            <a:ext cx="771525" cy="771525"/>
          </a:xfrm>
          <a:prstGeom prst="rect">
            <a:avLst/>
          </a:prstGeom>
        </p:spPr>
      </p:pic>
      <p:grpSp>
        <p:nvGrpSpPr>
          <p:cNvPr id="6" name="Google Shape;1330;p46">
            <a:extLst>
              <a:ext uri="{FF2B5EF4-FFF2-40B4-BE49-F238E27FC236}">
                <a16:creationId xmlns:a16="http://schemas.microsoft.com/office/drawing/2014/main" id="{2B4B3CE1-BFFF-4B5D-AC2A-95E0325DE990}"/>
              </a:ext>
            </a:extLst>
          </p:cNvPr>
          <p:cNvGrpSpPr/>
          <p:nvPr/>
        </p:nvGrpSpPr>
        <p:grpSpPr>
          <a:xfrm>
            <a:off x="5321363" y="1197304"/>
            <a:ext cx="3543600" cy="2876063"/>
            <a:chOff x="1153225" y="1597649"/>
            <a:chExt cx="3842140" cy="3019074"/>
          </a:xfrm>
        </p:grpSpPr>
        <p:grpSp>
          <p:nvGrpSpPr>
            <p:cNvPr id="7" name="Google Shape;1331;p46">
              <a:extLst>
                <a:ext uri="{FF2B5EF4-FFF2-40B4-BE49-F238E27FC236}">
                  <a16:creationId xmlns:a16="http://schemas.microsoft.com/office/drawing/2014/main" id="{A7F7D1E8-1CB4-4A44-97F0-30684F0352AA}"/>
                </a:ext>
              </a:extLst>
            </p:cNvPr>
            <p:cNvGrpSpPr/>
            <p:nvPr/>
          </p:nvGrpSpPr>
          <p:grpSpPr>
            <a:xfrm>
              <a:off x="1153225" y="1597649"/>
              <a:ext cx="3842140" cy="3019074"/>
              <a:chOff x="238125" y="1676700"/>
              <a:chExt cx="2045650" cy="1779275"/>
            </a:xfrm>
          </p:grpSpPr>
          <p:sp>
            <p:nvSpPr>
              <p:cNvPr id="9" name="Google Shape;1332;p46">
                <a:extLst>
                  <a:ext uri="{FF2B5EF4-FFF2-40B4-BE49-F238E27FC236}">
                    <a16:creationId xmlns:a16="http://schemas.microsoft.com/office/drawing/2014/main" id="{EF3C91E3-0E78-4A0D-839E-30437C586F87}"/>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3;p46">
                <a:extLst>
                  <a:ext uri="{FF2B5EF4-FFF2-40B4-BE49-F238E27FC236}">
                    <a16:creationId xmlns:a16="http://schemas.microsoft.com/office/drawing/2014/main" id="{AA737703-B9C6-4FD7-A8E2-0C86E982648A}"/>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4;p46">
                <a:extLst>
                  <a:ext uri="{FF2B5EF4-FFF2-40B4-BE49-F238E27FC236}">
                    <a16:creationId xmlns:a16="http://schemas.microsoft.com/office/drawing/2014/main" id="{B3681499-F16B-427F-B107-1B4E1499806D}"/>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5;p46">
                <a:extLst>
                  <a:ext uri="{FF2B5EF4-FFF2-40B4-BE49-F238E27FC236}">
                    <a16:creationId xmlns:a16="http://schemas.microsoft.com/office/drawing/2014/main" id="{5394A520-FC69-460A-B51E-563A83D37605}"/>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6;p46">
                <a:extLst>
                  <a:ext uri="{FF2B5EF4-FFF2-40B4-BE49-F238E27FC236}">
                    <a16:creationId xmlns:a16="http://schemas.microsoft.com/office/drawing/2014/main" id="{FFA688C4-1DE9-47FA-B247-130505037822}"/>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7;p46">
                <a:extLst>
                  <a:ext uri="{FF2B5EF4-FFF2-40B4-BE49-F238E27FC236}">
                    <a16:creationId xmlns:a16="http://schemas.microsoft.com/office/drawing/2014/main" id="{A95279BF-882B-4585-A48F-18448E3CF05A}"/>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8;p46">
                <a:extLst>
                  <a:ext uri="{FF2B5EF4-FFF2-40B4-BE49-F238E27FC236}">
                    <a16:creationId xmlns:a16="http://schemas.microsoft.com/office/drawing/2014/main" id="{C7529253-58C6-4F6E-9583-BEF033582CD0}"/>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339;p46">
              <a:extLst>
                <a:ext uri="{FF2B5EF4-FFF2-40B4-BE49-F238E27FC236}">
                  <a16:creationId xmlns:a16="http://schemas.microsoft.com/office/drawing/2014/main" id="{99696344-5A62-4B5E-96CB-E330DC170E8A}"/>
                </a:ext>
              </a:extLst>
            </p:cNvPr>
            <p:cNvSpPr/>
            <p:nvPr/>
          </p:nvSpPr>
          <p:spPr>
            <a:xfrm>
              <a:off x="3014150" y="4032725"/>
              <a:ext cx="120300" cy="120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5">
            <a:extLst>
              <a:ext uri="{FF2B5EF4-FFF2-40B4-BE49-F238E27FC236}">
                <a16:creationId xmlns:a16="http://schemas.microsoft.com/office/drawing/2014/main" id="{E510F976-6143-4BCC-898F-D6FF41EF4236}"/>
              </a:ext>
            </a:extLst>
          </p:cNvPr>
          <p:cNvPicPr>
            <a:picLocks noChangeAspect="1"/>
          </p:cNvPicPr>
          <p:nvPr/>
        </p:nvPicPr>
        <p:blipFill>
          <a:blip r:embed="rId3"/>
          <a:stretch>
            <a:fillRect/>
          </a:stretch>
        </p:blipFill>
        <p:spPr>
          <a:xfrm>
            <a:off x="5521388" y="1391133"/>
            <a:ext cx="3168825" cy="1867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4" name="ZoneTexte 43">
            <a:extLst>
              <a:ext uri="{FF2B5EF4-FFF2-40B4-BE49-F238E27FC236}">
                <a16:creationId xmlns:a16="http://schemas.microsoft.com/office/drawing/2014/main" id="{B03613EB-2A4D-4CB0-966A-965258157DE6}"/>
              </a:ext>
            </a:extLst>
          </p:cNvPr>
          <p:cNvSpPr txBox="1"/>
          <p:nvPr/>
        </p:nvSpPr>
        <p:spPr>
          <a:xfrm>
            <a:off x="172293" y="1142254"/>
            <a:ext cx="5040995" cy="3108543"/>
          </a:xfrm>
          <a:prstGeom prst="rect">
            <a:avLst/>
          </a:prstGeom>
          <a:noFill/>
        </p:spPr>
        <p:txBody>
          <a:bodyPr wrap="square">
            <a:spAutoFit/>
          </a:bodyPr>
          <a:lstStyle/>
          <a:p>
            <a:pPr marL="171450" indent="-171450">
              <a:buClr>
                <a:schemeClr val="bg1"/>
              </a:buClr>
              <a:buFont typeface="Wingdings" panose="05000000000000000000" pitchFamily="2" charset="2"/>
              <a:buChar char="v"/>
            </a:pPr>
            <a:r>
              <a:rPr lang="en-US">
                <a:solidFill>
                  <a:schemeClr val="bg1"/>
                </a:solidFill>
                <a:latin typeface="Share Tech" panose="020B0604020202020204" charset="0"/>
              </a:rPr>
              <a:t>Complete suite of geographical processing tools which run on the cloud.</a:t>
            </a:r>
          </a:p>
          <a:p>
            <a:pPr marL="171450" indent="-171450">
              <a:buClr>
                <a:schemeClr val="bg1"/>
              </a:buClr>
              <a:buFont typeface="Wingdings" panose="05000000000000000000" pitchFamily="2" charset="2"/>
              <a:buChar char="v"/>
            </a:pPr>
            <a:endParaRPr lang="en-US">
              <a:solidFill>
                <a:schemeClr val="bg1"/>
              </a:solidFill>
              <a:latin typeface="Share Tech" panose="020B0604020202020204" charset="0"/>
            </a:endParaRPr>
          </a:p>
          <a:p>
            <a:pPr marL="171450" indent="-171450">
              <a:buClr>
                <a:schemeClr val="bg1"/>
              </a:buClr>
              <a:buFont typeface="Wingdings" panose="05000000000000000000" pitchFamily="2" charset="2"/>
              <a:buChar char="v"/>
            </a:pPr>
            <a:r>
              <a:rPr lang="en-US">
                <a:solidFill>
                  <a:schemeClr val="bg1"/>
                </a:solidFill>
                <a:latin typeface="Share Tech" panose="020B0604020202020204" charset="0"/>
              </a:rPr>
              <a:t>This allows us to process the extremely large datasets of satellite imagery like Sentinel 1 which are several hundreds of GB in size.</a:t>
            </a:r>
          </a:p>
          <a:p>
            <a:pPr marL="171450" indent="-171450">
              <a:buClr>
                <a:schemeClr val="bg1"/>
              </a:buClr>
              <a:buFont typeface="Wingdings" panose="05000000000000000000" pitchFamily="2" charset="2"/>
              <a:buChar char="v"/>
            </a:pPr>
            <a:endParaRPr lang="en-US">
              <a:solidFill>
                <a:schemeClr val="bg1"/>
              </a:solidFill>
              <a:latin typeface="Share Tech" panose="020B0604020202020204" charset="0"/>
            </a:endParaRPr>
          </a:p>
          <a:p>
            <a:pPr marL="171450" indent="-171450">
              <a:buClr>
                <a:schemeClr val="bg1"/>
              </a:buClr>
              <a:buFont typeface="Wingdings" panose="05000000000000000000" pitchFamily="2" charset="2"/>
              <a:buChar char="v"/>
            </a:pPr>
            <a:r>
              <a:rPr lang="en-US">
                <a:solidFill>
                  <a:schemeClr val="bg1"/>
                </a:solidFill>
                <a:latin typeface="Share Tech" panose="020B0604020202020204" charset="0"/>
              </a:rPr>
              <a:t>In the early days of our understanding how to use Earth Engine, we directly used the </a:t>
            </a:r>
            <a:r>
              <a:rPr lang="en-US" err="1">
                <a:solidFill>
                  <a:schemeClr val="bg1"/>
                </a:solidFill>
                <a:latin typeface="Share Tech" panose="020B0604020202020204" charset="0"/>
              </a:rPr>
              <a:t>Javascript</a:t>
            </a:r>
            <a:r>
              <a:rPr lang="en-US">
                <a:solidFill>
                  <a:schemeClr val="bg1"/>
                </a:solidFill>
                <a:latin typeface="Share Tech" panose="020B0604020202020204" charset="0"/>
              </a:rPr>
              <a:t> API in the code console. </a:t>
            </a:r>
          </a:p>
          <a:p>
            <a:pPr marL="171450" indent="-171450">
              <a:buClr>
                <a:schemeClr val="bg1"/>
              </a:buClr>
              <a:buFont typeface="Wingdings" panose="05000000000000000000" pitchFamily="2" charset="2"/>
              <a:buChar char="v"/>
            </a:pPr>
            <a:endParaRPr lang="en-US">
              <a:solidFill>
                <a:schemeClr val="bg1"/>
              </a:solidFill>
              <a:latin typeface="Share Tech" panose="020B0604020202020204" charset="0"/>
            </a:endParaRPr>
          </a:p>
          <a:p>
            <a:pPr marL="171450" indent="-171450">
              <a:buClr>
                <a:schemeClr val="bg1"/>
              </a:buClr>
              <a:buFont typeface="Wingdings" panose="05000000000000000000" pitchFamily="2" charset="2"/>
              <a:buChar char="v"/>
            </a:pPr>
            <a:r>
              <a:rPr lang="en-US">
                <a:solidFill>
                  <a:schemeClr val="bg1"/>
                </a:solidFill>
                <a:latin typeface="Share Tech" panose="020B0604020202020204" charset="0"/>
              </a:rPr>
              <a:t>However, with the increasing size of our code structures, and for our eventual implementation in an easy-to-use interface, we decided to use earth engine through the Python API using the “</a:t>
            </a:r>
            <a:r>
              <a:rPr lang="en-US" err="1">
                <a:solidFill>
                  <a:schemeClr val="bg1"/>
                </a:solidFill>
                <a:latin typeface="Share Tech" panose="020B0604020202020204" charset="0"/>
              </a:rPr>
              <a:t>geemap</a:t>
            </a:r>
            <a:r>
              <a:rPr lang="en-US">
                <a:solidFill>
                  <a:schemeClr val="bg1"/>
                </a:solidFill>
                <a:latin typeface="Share Tech" panose="020B0604020202020204" charset="0"/>
              </a:rPr>
              <a:t>” package.</a:t>
            </a:r>
          </a:p>
          <a:p>
            <a:pPr marL="171450" indent="-171450">
              <a:buClr>
                <a:schemeClr val="bg1"/>
              </a:buClr>
              <a:buFont typeface="Wingdings" panose="05000000000000000000" pitchFamily="2" charset="2"/>
              <a:buChar char="v"/>
            </a:pPr>
            <a:endParaRPr lang="en-US">
              <a:solidFill>
                <a:schemeClr val="bg1"/>
              </a:solidFill>
              <a:latin typeface="Share Tech" panose="020B0604020202020204" charset="0"/>
            </a:endParaRPr>
          </a:p>
        </p:txBody>
      </p:sp>
      <p:pic>
        <p:nvPicPr>
          <p:cNvPr id="45" name="Image 44" descr="Une image contenant texte, horloge, signe&#10;&#10;Description générée automatiquement">
            <a:extLst>
              <a:ext uri="{FF2B5EF4-FFF2-40B4-BE49-F238E27FC236}">
                <a16:creationId xmlns:a16="http://schemas.microsoft.com/office/drawing/2014/main" id="{1FC798B1-5105-470A-A4FB-F2F132632247}"/>
              </a:ext>
            </a:extLst>
          </p:cNvPr>
          <p:cNvPicPr>
            <a:picLocks noChangeAspect="1"/>
          </p:cNvPicPr>
          <p:nvPr/>
        </p:nvPicPr>
        <p:blipFill>
          <a:blip r:embed="rId4"/>
          <a:stretch>
            <a:fillRect/>
          </a:stretch>
        </p:blipFill>
        <p:spPr>
          <a:xfrm>
            <a:off x="8104362" y="3517073"/>
            <a:ext cx="708118" cy="188373"/>
          </a:xfrm>
          <a:prstGeom prst="rect">
            <a:avLst/>
          </a:prstGeom>
        </p:spPr>
      </p:pic>
      <p:pic>
        <p:nvPicPr>
          <p:cNvPr id="46" name="Image 45">
            <a:extLst>
              <a:ext uri="{FF2B5EF4-FFF2-40B4-BE49-F238E27FC236}">
                <a16:creationId xmlns:a16="http://schemas.microsoft.com/office/drawing/2014/main" id="{402B45A7-A46D-4278-88F4-906710D5C52E}"/>
              </a:ext>
            </a:extLst>
          </p:cNvPr>
          <p:cNvPicPr>
            <a:picLocks noChangeAspect="1"/>
          </p:cNvPicPr>
          <p:nvPr/>
        </p:nvPicPr>
        <p:blipFill>
          <a:blip r:embed="rId5"/>
          <a:stretch>
            <a:fillRect/>
          </a:stretch>
        </p:blipFill>
        <p:spPr>
          <a:xfrm>
            <a:off x="5399632" y="3455334"/>
            <a:ext cx="701869" cy="245654"/>
          </a:xfrm>
          <a:prstGeom prst="rect">
            <a:avLst/>
          </a:prstGeom>
        </p:spPr>
      </p:pic>
    </p:spTree>
    <p:extLst>
      <p:ext uri="{BB962C8B-B14F-4D97-AF65-F5344CB8AC3E}">
        <p14:creationId xmlns:p14="http://schemas.microsoft.com/office/powerpoint/2010/main" val="288705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8A3BC3-B55E-47C3-A893-B194FB4AA6E5}"/>
              </a:ext>
            </a:extLst>
          </p:cNvPr>
          <p:cNvSpPr>
            <a:spLocks noGrp="1"/>
          </p:cNvSpPr>
          <p:nvPr>
            <p:ph type="ctrTitle"/>
          </p:nvPr>
        </p:nvSpPr>
        <p:spPr>
          <a:xfrm>
            <a:off x="484388" y="94880"/>
            <a:ext cx="4727700" cy="577800"/>
          </a:xfrm>
        </p:spPr>
        <p:txBody>
          <a:bodyPr/>
          <a:lstStyle/>
          <a:p>
            <a:r>
              <a:rPr lang="en-US"/>
              <a:t>Python API</a:t>
            </a:r>
          </a:p>
        </p:txBody>
      </p:sp>
      <p:pic>
        <p:nvPicPr>
          <p:cNvPr id="4" name="Image 3">
            <a:extLst>
              <a:ext uri="{FF2B5EF4-FFF2-40B4-BE49-F238E27FC236}">
                <a16:creationId xmlns:a16="http://schemas.microsoft.com/office/drawing/2014/main" id="{354A4A16-A107-44FC-A9F1-D75DEA19F932}"/>
              </a:ext>
            </a:extLst>
          </p:cNvPr>
          <p:cNvPicPr>
            <a:picLocks noChangeAspect="1"/>
          </p:cNvPicPr>
          <p:nvPr/>
        </p:nvPicPr>
        <p:blipFill>
          <a:blip r:embed="rId2"/>
          <a:stretch>
            <a:fillRect/>
          </a:stretch>
        </p:blipFill>
        <p:spPr>
          <a:xfrm>
            <a:off x="2440566" y="109115"/>
            <a:ext cx="523220" cy="523220"/>
          </a:xfrm>
          <a:prstGeom prst="rect">
            <a:avLst/>
          </a:prstGeom>
        </p:spPr>
      </p:pic>
      <p:sp>
        <p:nvSpPr>
          <p:cNvPr id="6" name="ZoneTexte 5">
            <a:extLst>
              <a:ext uri="{FF2B5EF4-FFF2-40B4-BE49-F238E27FC236}">
                <a16:creationId xmlns:a16="http://schemas.microsoft.com/office/drawing/2014/main" id="{F1F9ADF6-F819-4B1C-A4BF-47169B311418}"/>
              </a:ext>
            </a:extLst>
          </p:cNvPr>
          <p:cNvSpPr txBox="1"/>
          <p:nvPr/>
        </p:nvSpPr>
        <p:spPr>
          <a:xfrm>
            <a:off x="618825" y="663576"/>
            <a:ext cx="7067850" cy="477054"/>
          </a:xfrm>
          <a:prstGeom prst="rect">
            <a:avLst/>
          </a:prstGeom>
          <a:noFill/>
        </p:spPr>
        <p:txBody>
          <a:bodyPr wrap="square">
            <a:spAutoFit/>
          </a:bodyPr>
          <a:lstStyle/>
          <a:p>
            <a:r>
              <a:rPr lang="en-US" sz="1250">
                <a:solidFill>
                  <a:schemeClr val="bg1"/>
                </a:solidFill>
                <a:latin typeface="Share Tech" panose="020B0604020202020204" charset="0"/>
              </a:rPr>
              <a:t>The </a:t>
            </a:r>
            <a:r>
              <a:rPr lang="en-US" sz="1250" err="1">
                <a:solidFill>
                  <a:schemeClr val="bg1"/>
                </a:solidFill>
                <a:latin typeface="Share Tech" panose="020B0604020202020204" charset="0"/>
              </a:rPr>
              <a:t>geemap</a:t>
            </a:r>
            <a:r>
              <a:rPr lang="en-US" sz="1250">
                <a:solidFill>
                  <a:schemeClr val="bg1"/>
                </a:solidFill>
                <a:latin typeface="Share Tech" panose="020B0604020202020204" charset="0"/>
              </a:rPr>
              <a:t> package requires a special installation process where a separate environment must be created with a specific version of python. </a:t>
            </a:r>
          </a:p>
        </p:txBody>
      </p:sp>
      <p:sp>
        <p:nvSpPr>
          <p:cNvPr id="10" name="ZoneTexte 9">
            <a:extLst>
              <a:ext uri="{FF2B5EF4-FFF2-40B4-BE49-F238E27FC236}">
                <a16:creationId xmlns:a16="http://schemas.microsoft.com/office/drawing/2014/main" id="{CF9E4216-B5EC-4D4E-807E-8C697F9B8AE5}"/>
              </a:ext>
            </a:extLst>
          </p:cNvPr>
          <p:cNvSpPr txBox="1"/>
          <p:nvPr/>
        </p:nvSpPr>
        <p:spPr>
          <a:xfrm>
            <a:off x="618825" y="1155561"/>
            <a:ext cx="6934500" cy="284693"/>
          </a:xfrm>
          <a:prstGeom prst="rect">
            <a:avLst/>
          </a:prstGeom>
          <a:noFill/>
        </p:spPr>
        <p:txBody>
          <a:bodyPr wrap="square">
            <a:spAutoFit/>
          </a:bodyPr>
          <a:lstStyle/>
          <a:p>
            <a:r>
              <a:rPr lang="en-US" sz="1250">
                <a:solidFill>
                  <a:schemeClr val="bg1"/>
                </a:solidFill>
                <a:latin typeface="Share Tech" panose="020B0604020202020204" charset="0"/>
              </a:rPr>
              <a:t>The official documentation on the google earth engine website is only for the </a:t>
            </a:r>
            <a:r>
              <a:rPr lang="en-US" sz="1250" err="1">
                <a:solidFill>
                  <a:schemeClr val="bg1"/>
                </a:solidFill>
                <a:latin typeface="Share Tech" panose="020B0604020202020204" charset="0"/>
              </a:rPr>
              <a:t>Javascript</a:t>
            </a:r>
            <a:r>
              <a:rPr lang="en-US" sz="1250">
                <a:solidFill>
                  <a:schemeClr val="bg1"/>
                </a:solidFill>
                <a:latin typeface="Share Tech" panose="020B0604020202020204" charset="0"/>
              </a:rPr>
              <a:t> console. </a:t>
            </a:r>
          </a:p>
        </p:txBody>
      </p:sp>
      <p:sp>
        <p:nvSpPr>
          <p:cNvPr id="14" name="ZoneTexte 13">
            <a:extLst>
              <a:ext uri="{FF2B5EF4-FFF2-40B4-BE49-F238E27FC236}">
                <a16:creationId xmlns:a16="http://schemas.microsoft.com/office/drawing/2014/main" id="{7F1439C2-FAD1-482D-8D43-E00AE2B2A38D}"/>
              </a:ext>
            </a:extLst>
          </p:cNvPr>
          <p:cNvSpPr txBox="1"/>
          <p:nvPr/>
        </p:nvSpPr>
        <p:spPr>
          <a:xfrm>
            <a:off x="618824" y="1466136"/>
            <a:ext cx="7610776" cy="477054"/>
          </a:xfrm>
          <a:prstGeom prst="rect">
            <a:avLst/>
          </a:prstGeom>
          <a:noFill/>
        </p:spPr>
        <p:txBody>
          <a:bodyPr wrap="square">
            <a:spAutoFit/>
          </a:bodyPr>
          <a:lstStyle/>
          <a:p>
            <a:r>
              <a:rPr lang="en-US" sz="1250">
                <a:solidFill>
                  <a:schemeClr val="bg1"/>
                </a:solidFill>
                <a:latin typeface="Share Tech" panose="020B0604020202020204" charset="0"/>
              </a:rPr>
              <a:t>We used this to obtain conceptual understanding, and then referred to the </a:t>
            </a:r>
            <a:r>
              <a:rPr lang="en-US" sz="1250" err="1">
                <a:solidFill>
                  <a:schemeClr val="bg1"/>
                </a:solidFill>
                <a:latin typeface="Share Tech" panose="020B0604020202020204" charset="0"/>
              </a:rPr>
              <a:t>geemap</a:t>
            </a:r>
            <a:r>
              <a:rPr lang="en-US" sz="1250">
                <a:solidFill>
                  <a:schemeClr val="bg1"/>
                </a:solidFill>
                <a:latin typeface="Share Tech" panose="020B0604020202020204" charset="0"/>
              </a:rPr>
              <a:t> documentation to implement specific functionality.</a:t>
            </a:r>
          </a:p>
        </p:txBody>
      </p:sp>
      <p:grpSp>
        <p:nvGrpSpPr>
          <p:cNvPr id="15" name="Google Shape;11923;p61">
            <a:extLst>
              <a:ext uri="{FF2B5EF4-FFF2-40B4-BE49-F238E27FC236}">
                <a16:creationId xmlns:a16="http://schemas.microsoft.com/office/drawing/2014/main" id="{B656AC5A-93A2-43F9-9B73-70267FE7DCA4}"/>
              </a:ext>
            </a:extLst>
          </p:cNvPr>
          <p:cNvGrpSpPr/>
          <p:nvPr/>
        </p:nvGrpSpPr>
        <p:grpSpPr>
          <a:xfrm>
            <a:off x="7950463" y="1337682"/>
            <a:ext cx="366664" cy="366981"/>
            <a:chOff x="2185372" y="1957799"/>
            <a:chExt cx="366664" cy="366981"/>
          </a:xfrm>
        </p:grpSpPr>
        <p:sp>
          <p:nvSpPr>
            <p:cNvPr id="16" name="Google Shape;11924;p61">
              <a:extLst>
                <a:ext uri="{FF2B5EF4-FFF2-40B4-BE49-F238E27FC236}">
                  <a16:creationId xmlns:a16="http://schemas.microsoft.com/office/drawing/2014/main" id="{92A81FAC-F6E6-4A72-8749-B026743AFB55}"/>
                </a:ext>
              </a:extLst>
            </p:cNvPr>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25;p61">
              <a:extLst>
                <a:ext uri="{FF2B5EF4-FFF2-40B4-BE49-F238E27FC236}">
                  <a16:creationId xmlns:a16="http://schemas.microsoft.com/office/drawing/2014/main" id="{DEC9B678-734B-4788-91CD-796BC802C3B4}"/>
                </a:ext>
              </a:extLst>
            </p:cNvPr>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26;p61">
              <a:extLst>
                <a:ext uri="{FF2B5EF4-FFF2-40B4-BE49-F238E27FC236}">
                  <a16:creationId xmlns:a16="http://schemas.microsoft.com/office/drawing/2014/main" id="{7DDE3794-AB50-4DDA-B511-604F92A2C054}"/>
                </a:ext>
              </a:extLst>
            </p:cNvPr>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7;p61">
              <a:extLst>
                <a:ext uri="{FF2B5EF4-FFF2-40B4-BE49-F238E27FC236}">
                  <a16:creationId xmlns:a16="http://schemas.microsoft.com/office/drawing/2014/main" id="{8A141CE2-179E-4CA3-AA47-3CF50412F437}"/>
                </a:ext>
              </a:extLst>
            </p:cNvPr>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28;p61">
              <a:extLst>
                <a:ext uri="{FF2B5EF4-FFF2-40B4-BE49-F238E27FC236}">
                  <a16:creationId xmlns:a16="http://schemas.microsoft.com/office/drawing/2014/main" id="{B89BFCD2-0E06-4CC8-807B-7324A2C9D573}"/>
                </a:ext>
              </a:extLst>
            </p:cNvPr>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29;p61">
              <a:extLst>
                <a:ext uri="{FF2B5EF4-FFF2-40B4-BE49-F238E27FC236}">
                  <a16:creationId xmlns:a16="http://schemas.microsoft.com/office/drawing/2014/main" id="{02038A4C-119C-44C2-8C54-CE7F4E7509C5}"/>
                </a:ext>
              </a:extLst>
            </p:cNvPr>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30;p61">
              <a:extLst>
                <a:ext uri="{FF2B5EF4-FFF2-40B4-BE49-F238E27FC236}">
                  <a16:creationId xmlns:a16="http://schemas.microsoft.com/office/drawing/2014/main" id="{D815A455-806C-4B0F-8F67-4D123A8E876E}"/>
                </a:ext>
              </a:extLst>
            </p:cNvPr>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31;p61">
              <a:extLst>
                <a:ext uri="{FF2B5EF4-FFF2-40B4-BE49-F238E27FC236}">
                  <a16:creationId xmlns:a16="http://schemas.microsoft.com/office/drawing/2014/main" id="{CBCB10B3-CB1C-4735-B430-0E1C2D202F41}"/>
                </a:ext>
              </a:extLst>
            </p:cNvPr>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636;p54">
            <a:extLst>
              <a:ext uri="{FF2B5EF4-FFF2-40B4-BE49-F238E27FC236}">
                <a16:creationId xmlns:a16="http://schemas.microsoft.com/office/drawing/2014/main" id="{54C011A2-6DF8-4863-AA0B-3732EDF7FAED}"/>
              </a:ext>
            </a:extLst>
          </p:cNvPr>
          <p:cNvGrpSpPr/>
          <p:nvPr/>
        </p:nvGrpSpPr>
        <p:grpSpPr>
          <a:xfrm>
            <a:off x="2721244" y="2471275"/>
            <a:ext cx="3843725" cy="2129820"/>
            <a:chOff x="834100" y="3642869"/>
            <a:chExt cx="1259483" cy="628426"/>
          </a:xfrm>
        </p:grpSpPr>
        <p:sp>
          <p:nvSpPr>
            <p:cNvPr id="34" name="Google Shape;8637;p54">
              <a:extLst>
                <a:ext uri="{FF2B5EF4-FFF2-40B4-BE49-F238E27FC236}">
                  <a16:creationId xmlns:a16="http://schemas.microsoft.com/office/drawing/2014/main" id="{4F3C8BD9-B6AF-48A5-B04C-0E4198D2C249}"/>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38;p54">
              <a:extLst>
                <a:ext uri="{FF2B5EF4-FFF2-40B4-BE49-F238E27FC236}">
                  <a16:creationId xmlns:a16="http://schemas.microsoft.com/office/drawing/2014/main" id="{C838307A-E5E3-479D-A3B7-6AF9C45FF82E}"/>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9;p54">
              <a:extLst>
                <a:ext uri="{FF2B5EF4-FFF2-40B4-BE49-F238E27FC236}">
                  <a16:creationId xmlns:a16="http://schemas.microsoft.com/office/drawing/2014/main" id="{00BC9102-3D0E-4A12-815E-63B56CB3337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0;p54">
              <a:extLst>
                <a:ext uri="{FF2B5EF4-FFF2-40B4-BE49-F238E27FC236}">
                  <a16:creationId xmlns:a16="http://schemas.microsoft.com/office/drawing/2014/main" id="{DD53ED7B-0F8C-4E81-BA83-00A4DBD56B20}"/>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41;p54">
              <a:extLst>
                <a:ext uri="{FF2B5EF4-FFF2-40B4-BE49-F238E27FC236}">
                  <a16:creationId xmlns:a16="http://schemas.microsoft.com/office/drawing/2014/main" id="{41802B96-DF8F-4EBC-9484-FAF6A6BA4FC7}"/>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42;p54">
              <a:extLst>
                <a:ext uri="{FF2B5EF4-FFF2-40B4-BE49-F238E27FC236}">
                  <a16:creationId xmlns:a16="http://schemas.microsoft.com/office/drawing/2014/main" id="{D3526237-C538-4657-82DB-4D3423505BF5}"/>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43;p54">
              <a:extLst>
                <a:ext uri="{FF2B5EF4-FFF2-40B4-BE49-F238E27FC236}">
                  <a16:creationId xmlns:a16="http://schemas.microsoft.com/office/drawing/2014/main" id="{4B2327D1-594F-4CC9-B061-6F96019B1932}"/>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44;p54">
              <a:extLst>
                <a:ext uri="{FF2B5EF4-FFF2-40B4-BE49-F238E27FC236}">
                  <a16:creationId xmlns:a16="http://schemas.microsoft.com/office/drawing/2014/main" id="{0594346A-E634-4A38-AE2E-C077B3AF368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45;p54">
              <a:extLst>
                <a:ext uri="{FF2B5EF4-FFF2-40B4-BE49-F238E27FC236}">
                  <a16:creationId xmlns:a16="http://schemas.microsoft.com/office/drawing/2014/main" id="{37E797AC-183B-4732-8A75-05C2DBE9A485}"/>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46;p54">
              <a:extLst>
                <a:ext uri="{FF2B5EF4-FFF2-40B4-BE49-F238E27FC236}">
                  <a16:creationId xmlns:a16="http://schemas.microsoft.com/office/drawing/2014/main" id="{B6A86E09-3C03-4D4B-A69D-FF3C0835BEE7}"/>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47;p54">
              <a:extLst>
                <a:ext uri="{FF2B5EF4-FFF2-40B4-BE49-F238E27FC236}">
                  <a16:creationId xmlns:a16="http://schemas.microsoft.com/office/drawing/2014/main" id="{2DCF87AD-5A59-4DE3-BA66-D56CA833214F}"/>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48;p54">
              <a:extLst>
                <a:ext uri="{FF2B5EF4-FFF2-40B4-BE49-F238E27FC236}">
                  <a16:creationId xmlns:a16="http://schemas.microsoft.com/office/drawing/2014/main" id="{626BC4D9-F991-4B77-B4F3-01DE199A275A}"/>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49;p54">
              <a:extLst>
                <a:ext uri="{FF2B5EF4-FFF2-40B4-BE49-F238E27FC236}">
                  <a16:creationId xmlns:a16="http://schemas.microsoft.com/office/drawing/2014/main" id="{B672ECCD-7464-46EA-87C7-51D44C794BC0}"/>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50;p54">
              <a:extLst>
                <a:ext uri="{FF2B5EF4-FFF2-40B4-BE49-F238E27FC236}">
                  <a16:creationId xmlns:a16="http://schemas.microsoft.com/office/drawing/2014/main" id="{B8020B5A-09DD-43FD-8827-8F1226FCCAFD}"/>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51;p54">
              <a:extLst>
                <a:ext uri="{FF2B5EF4-FFF2-40B4-BE49-F238E27FC236}">
                  <a16:creationId xmlns:a16="http://schemas.microsoft.com/office/drawing/2014/main" id="{46548C57-B300-48B5-8945-B0B032040E4B}"/>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52;p54">
              <a:extLst>
                <a:ext uri="{FF2B5EF4-FFF2-40B4-BE49-F238E27FC236}">
                  <a16:creationId xmlns:a16="http://schemas.microsoft.com/office/drawing/2014/main" id="{9DAE48F9-6B53-48FE-A05E-6C0111442E2E}"/>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53;p54">
              <a:extLst>
                <a:ext uri="{FF2B5EF4-FFF2-40B4-BE49-F238E27FC236}">
                  <a16:creationId xmlns:a16="http://schemas.microsoft.com/office/drawing/2014/main" id="{DA32FBC0-AF2C-4867-93E9-D25D0953D640}"/>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54;p54">
              <a:extLst>
                <a:ext uri="{FF2B5EF4-FFF2-40B4-BE49-F238E27FC236}">
                  <a16:creationId xmlns:a16="http://schemas.microsoft.com/office/drawing/2014/main" id="{3E96DFB2-ED9D-4DFA-B26D-47301512690E}"/>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5;p54">
              <a:extLst>
                <a:ext uri="{FF2B5EF4-FFF2-40B4-BE49-F238E27FC236}">
                  <a16:creationId xmlns:a16="http://schemas.microsoft.com/office/drawing/2014/main" id="{8EB0279B-F67D-4752-86B3-A801290D6582}"/>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56;p54">
              <a:extLst>
                <a:ext uri="{FF2B5EF4-FFF2-40B4-BE49-F238E27FC236}">
                  <a16:creationId xmlns:a16="http://schemas.microsoft.com/office/drawing/2014/main" id="{33A17730-4CAA-44B0-B552-E92AE05D30F6}"/>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7;p54">
              <a:extLst>
                <a:ext uri="{FF2B5EF4-FFF2-40B4-BE49-F238E27FC236}">
                  <a16:creationId xmlns:a16="http://schemas.microsoft.com/office/drawing/2014/main" id="{B045D57F-ED76-4F67-8CFE-CEA3B1084EC8}"/>
                </a:ext>
              </a:extLst>
            </p:cNvPr>
            <p:cNvSpPr/>
            <p:nvPr/>
          </p:nvSpPr>
          <p:spPr>
            <a:xfrm flipV="1">
              <a:off x="998166" y="4224941"/>
              <a:ext cx="73963" cy="23581"/>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58;p54">
              <a:extLst>
                <a:ext uri="{FF2B5EF4-FFF2-40B4-BE49-F238E27FC236}">
                  <a16:creationId xmlns:a16="http://schemas.microsoft.com/office/drawing/2014/main" id="{BB2F2EE9-A68C-4A48-9B08-C07B5000DA4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9;p54">
              <a:extLst>
                <a:ext uri="{FF2B5EF4-FFF2-40B4-BE49-F238E27FC236}">
                  <a16:creationId xmlns:a16="http://schemas.microsoft.com/office/drawing/2014/main" id="{FF07DEC2-C2C2-4617-953F-3BFDE465E54B}"/>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60;p54">
              <a:extLst>
                <a:ext uri="{FF2B5EF4-FFF2-40B4-BE49-F238E27FC236}">
                  <a16:creationId xmlns:a16="http://schemas.microsoft.com/office/drawing/2014/main" id="{62CC63AF-4AEB-4CEA-BCAC-DE2AF2D1BE2C}"/>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61;p54">
              <a:extLst>
                <a:ext uri="{FF2B5EF4-FFF2-40B4-BE49-F238E27FC236}">
                  <a16:creationId xmlns:a16="http://schemas.microsoft.com/office/drawing/2014/main" id="{EEA93F58-4203-41F5-A254-819113D0783D}"/>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8662;p54">
              <a:extLst>
                <a:ext uri="{FF2B5EF4-FFF2-40B4-BE49-F238E27FC236}">
                  <a16:creationId xmlns:a16="http://schemas.microsoft.com/office/drawing/2014/main" id="{B049CCDF-74FC-4BED-B45A-774E599D0BE1}"/>
                </a:ext>
              </a:extLst>
            </p:cNvPr>
            <p:cNvGrpSpPr/>
            <p:nvPr/>
          </p:nvGrpSpPr>
          <p:grpSpPr>
            <a:xfrm>
              <a:off x="1360364" y="3847835"/>
              <a:ext cx="208119" cy="224359"/>
              <a:chOff x="1360769" y="3847100"/>
              <a:chExt cx="208119" cy="224359"/>
            </a:xfrm>
          </p:grpSpPr>
          <p:sp>
            <p:nvSpPr>
              <p:cNvPr id="74" name="Google Shape;8663;p54">
                <a:extLst>
                  <a:ext uri="{FF2B5EF4-FFF2-40B4-BE49-F238E27FC236}">
                    <a16:creationId xmlns:a16="http://schemas.microsoft.com/office/drawing/2014/main" id="{433CA665-C795-4AB6-A37C-C86E0A226812}"/>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64;p54">
                <a:extLst>
                  <a:ext uri="{FF2B5EF4-FFF2-40B4-BE49-F238E27FC236}">
                    <a16:creationId xmlns:a16="http://schemas.microsoft.com/office/drawing/2014/main" id="{4A83F354-241D-4AC4-B60A-34DA12D5BBC2}"/>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65;p54">
                <a:extLst>
                  <a:ext uri="{FF2B5EF4-FFF2-40B4-BE49-F238E27FC236}">
                    <a16:creationId xmlns:a16="http://schemas.microsoft.com/office/drawing/2014/main" id="{BD33DE65-0943-4F8B-8F13-CF812B510B7E}"/>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66;p54">
                <a:extLst>
                  <a:ext uri="{FF2B5EF4-FFF2-40B4-BE49-F238E27FC236}">
                    <a16:creationId xmlns:a16="http://schemas.microsoft.com/office/drawing/2014/main" id="{8A56726D-C76B-4506-B151-3DB039F4C293}"/>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67;p54">
                <a:extLst>
                  <a:ext uri="{FF2B5EF4-FFF2-40B4-BE49-F238E27FC236}">
                    <a16:creationId xmlns:a16="http://schemas.microsoft.com/office/drawing/2014/main" id="{911EB046-149F-479C-8C30-67C4D1855999}"/>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68;p54">
                <a:extLst>
                  <a:ext uri="{FF2B5EF4-FFF2-40B4-BE49-F238E27FC236}">
                    <a16:creationId xmlns:a16="http://schemas.microsoft.com/office/drawing/2014/main" id="{6B3D9A60-F82C-460E-A713-5BE8BBADA14F}"/>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69;p54">
                <a:extLst>
                  <a:ext uri="{FF2B5EF4-FFF2-40B4-BE49-F238E27FC236}">
                    <a16:creationId xmlns:a16="http://schemas.microsoft.com/office/drawing/2014/main" id="{2DF9A070-2712-419F-AD08-5D1C155839CD}"/>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70;p54">
                <a:extLst>
                  <a:ext uri="{FF2B5EF4-FFF2-40B4-BE49-F238E27FC236}">
                    <a16:creationId xmlns:a16="http://schemas.microsoft.com/office/drawing/2014/main" id="{6955967B-2232-4A1F-8C04-E2BD748DD2F9}"/>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671;p54">
                <a:extLst>
                  <a:ext uri="{FF2B5EF4-FFF2-40B4-BE49-F238E27FC236}">
                    <a16:creationId xmlns:a16="http://schemas.microsoft.com/office/drawing/2014/main" id="{69FD3C53-E88B-4176-91F4-3250CC616790}"/>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672;p54">
                <a:extLst>
                  <a:ext uri="{FF2B5EF4-FFF2-40B4-BE49-F238E27FC236}">
                    <a16:creationId xmlns:a16="http://schemas.microsoft.com/office/drawing/2014/main" id="{D1C1A9A9-0B51-45F7-A221-A6232CCB73F4}"/>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673;p54">
                <a:extLst>
                  <a:ext uri="{FF2B5EF4-FFF2-40B4-BE49-F238E27FC236}">
                    <a16:creationId xmlns:a16="http://schemas.microsoft.com/office/drawing/2014/main" id="{8C43023D-DECE-449F-9DD3-57D25F6CDC67}"/>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74;p54">
                <a:extLst>
                  <a:ext uri="{FF2B5EF4-FFF2-40B4-BE49-F238E27FC236}">
                    <a16:creationId xmlns:a16="http://schemas.microsoft.com/office/drawing/2014/main" id="{7B17CC31-EB2C-4289-85AD-ED53A5A234DA}"/>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75;p54">
                <a:extLst>
                  <a:ext uri="{FF2B5EF4-FFF2-40B4-BE49-F238E27FC236}">
                    <a16:creationId xmlns:a16="http://schemas.microsoft.com/office/drawing/2014/main" id="{7735FE26-01D3-4A2B-B8F2-6B22083BB0D8}"/>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76;p54">
                <a:extLst>
                  <a:ext uri="{FF2B5EF4-FFF2-40B4-BE49-F238E27FC236}">
                    <a16:creationId xmlns:a16="http://schemas.microsoft.com/office/drawing/2014/main" id="{8417E2B0-CBCD-427E-A2FA-799A88F90C7D}"/>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77;p54">
                <a:extLst>
                  <a:ext uri="{FF2B5EF4-FFF2-40B4-BE49-F238E27FC236}">
                    <a16:creationId xmlns:a16="http://schemas.microsoft.com/office/drawing/2014/main" id="{38DE0900-4324-47EA-B7E5-C6EF90454AA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78;p54">
                <a:extLst>
                  <a:ext uri="{FF2B5EF4-FFF2-40B4-BE49-F238E27FC236}">
                    <a16:creationId xmlns:a16="http://schemas.microsoft.com/office/drawing/2014/main" id="{07A0B56F-47A7-4055-AAA2-4524DE4C3C3D}"/>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79;p54">
                <a:extLst>
                  <a:ext uri="{FF2B5EF4-FFF2-40B4-BE49-F238E27FC236}">
                    <a16:creationId xmlns:a16="http://schemas.microsoft.com/office/drawing/2014/main" id="{6E4514FB-8C60-4CEC-81DA-C143A33ED3B6}"/>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80;p54">
                <a:extLst>
                  <a:ext uri="{FF2B5EF4-FFF2-40B4-BE49-F238E27FC236}">
                    <a16:creationId xmlns:a16="http://schemas.microsoft.com/office/drawing/2014/main" id="{A5688091-3643-402B-B971-D56C8C089A9D}"/>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81;p54">
                <a:extLst>
                  <a:ext uri="{FF2B5EF4-FFF2-40B4-BE49-F238E27FC236}">
                    <a16:creationId xmlns:a16="http://schemas.microsoft.com/office/drawing/2014/main" id="{96D0A8BB-B17F-4900-AC9E-35408F704657}"/>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2;p54">
                <a:extLst>
                  <a:ext uri="{FF2B5EF4-FFF2-40B4-BE49-F238E27FC236}">
                    <a16:creationId xmlns:a16="http://schemas.microsoft.com/office/drawing/2014/main" id="{47E3C0FF-DE3D-4819-AE57-E2281FFE56B8}"/>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8683;p54">
              <a:extLst>
                <a:ext uri="{FF2B5EF4-FFF2-40B4-BE49-F238E27FC236}">
                  <a16:creationId xmlns:a16="http://schemas.microsoft.com/office/drawing/2014/main" id="{D095A804-7E0C-4B28-9DC1-45F07C824539}"/>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84;p54">
              <a:extLst>
                <a:ext uri="{FF2B5EF4-FFF2-40B4-BE49-F238E27FC236}">
                  <a16:creationId xmlns:a16="http://schemas.microsoft.com/office/drawing/2014/main" id="{A52A1E41-32C7-4369-90A1-01798D19B5F1}"/>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85;p54">
              <a:extLst>
                <a:ext uri="{FF2B5EF4-FFF2-40B4-BE49-F238E27FC236}">
                  <a16:creationId xmlns:a16="http://schemas.microsoft.com/office/drawing/2014/main" id="{B70E3FC7-111F-4B7E-91CD-25CA6E0C3B47}"/>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86;p54">
              <a:extLst>
                <a:ext uri="{FF2B5EF4-FFF2-40B4-BE49-F238E27FC236}">
                  <a16:creationId xmlns:a16="http://schemas.microsoft.com/office/drawing/2014/main" id="{1773E792-CB4A-4824-89E9-C949CE3643E7}"/>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87;p54">
              <a:extLst>
                <a:ext uri="{FF2B5EF4-FFF2-40B4-BE49-F238E27FC236}">
                  <a16:creationId xmlns:a16="http://schemas.microsoft.com/office/drawing/2014/main" id="{1813708F-5CC8-4EC9-BAC8-97E0B8FF8A51}"/>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88;p54">
              <a:extLst>
                <a:ext uri="{FF2B5EF4-FFF2-40B4-BE49-F238E27FC236}">
                  <a16:creationId xmlns:a16="http://schemas.microsoft.com/office/drawing/2014/main" id="{5A7A1237-9E40-4D09-B3AA-DA98CA95D79C}"/>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89;p54">
              <a:extLst>
                <a:ext uri="{FF2B5EF4-FFF2-40B4-BE49-F238E27FC236}">
                  <a16:creationId xmlns:a16="http://schemas.microsoft.com/office/drawing/2014/main" id="{07AA74E7-B5C7-4F24-8431-AAC3D2002BA7}"/>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90;p54">
              <a:extLst>
                <a:ext uri="{FF2B5EF4-FFF2-40B4-BE49-F238E27FC236}">
                  <a16:creationId xmlns:a16="http://schemas.microsoft.com/office/drawing/2014/main" id="{B31E3F89-96D9-4C53-82A2-87AD7ED03A1F}"/>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91;p54">
              <a:extLst>
                <a:ext uri="{FF2B5EF4-FFF2-40B4-BE49-F238E27FC236}">
                  <a16:creationId xmlns:a16="http://schemas.microsoft.com/office/drawing/2014/main" id="{E9E9627C-FB71-4E67-A3CD-B95E0CB01D03}"/>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92;p54">
              <a:extLst>
                <a:ext uri="{FF2B5EF4-FFF2-40B4-BE49-F238E27FC236}">
                  <a16:creationId xmlns:a16="http://schemas.microsoft.com/office/drawing/2014/main" id="{D45F2777-8201-4892-95E8-0B4C89F4209D}"/>
                </a:ext>
              </a:extLst>
            </p:cNvPr>
            <p:cNvSpPr/>
            <p:nvPr/>
          </p:nvSpPr>
          <p:spPr>
            <a:xfrm>
              <a:off x="975473" y="423135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93;p54">
              <a:extLst>
                <a:ext uri="{FF2B5EF4-FFF2-40B4-BE49-F238E27FC236}">
                  <a16:creationId xmlns:a16="http://schemas.microsoft.com/office/drawing/2014/main" id="{5B2AFEE8-84B5-489E-9815-3E2A5EED5FD6}"/>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94;p54">
              <a:extLst>
                <a:ext uri="{FF2B5EF4-FFF2-40B4-BE49-F238E27FC236}">
                  <a16:creationId xmlns:a16="http://schemas.microsoft.com/office/drawing/2014/main" id="{D35CF9B6-E42A-4FD7-8FF3-65B1C944E587}"/>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95;p54">
              <a:extLst>
                <a:ext uri="{FF2B5EF4-FFF2-40B4-BE49-F238E27FC236}">
                  <a16:creationId xmlns:a16="http://schemas.microsoft.com/office/drawing/2014/main" id="{65E7CCEA-8A26-4CCE-9650-07F57BD711ED}"/>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96;p54">
              <a:extLst>
                <a:ext uri="{FF2B5EF4-FFF2-40B4-BE49-F238E27FC236}">
                  <a16:creationId xmlns:a16="http://schemas.microsoft.com/office/drawing/2014/main" id="{78668D45-15D7-4380-AC41-5B75F95AC105}"/>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ZoneTexte 94">
            <a:extLst>
              <a:ext uri="{FF2B5EF4-FFF2-40B4-BE49-F238E27FC236}">
                <a16:creationId xmlns:a16="http://schemas.microsoft.com/office/drawing/2014/main" id="{818349FB-F2C8-4964-8315-D2B5E6AA5C12}"/>
              </a:ext>
            </a:extLst>
          </p:cNvPr>
          <p:cNvSpPr txBox="1"/>
          <p:nvPr/>
        </p:nvSpPr>
        <p:spPr>
          <a:xfrm>
            <a:off x="161464" y="2480744"/>
            <a:ext cx="2730642" cy="400110"/>
          </a:xfrm>
          <a:prstGeom prst="rect">
            <a:avLst/>
          </a:prstGeom>
          <a:noFill/>
        </p:spPr>
        <p:txBody>
          <a:bodyPr wrap="square">
            <a:spAutoFit/>
          </a:bodyPr>
          <a:lstStyle/>
          <a:p>
            <a:pPr lvl="1"/>
            <a:r>
              <a:rPr lang="en-US" sz="1000">
                <a:solidFill>
                  <a:schemeClr val="bg1"/>
                </a:solidFill>
                <a:latin typeface="Share Tech" panose="020B0604020202020204" charset="0"/>
              </a:rPr>
              <a:t>Import and the Image collection of Sentinel 1 data “COPERNICUS/S1_GRD”</a:t>
            </a:r>
          </a:p>
        </p:txBody>
      </p:sp>
      <p:sp>
        <p:nvSpPr>
          <p:cNvPr id="99" name="ZoneTexte 98">
            <a:extLst>
              <a:ext uri="{FF2B5EF4-FFF2-40B4-BE49-F238E27FC236}">
                <a16:creationId xmlns:a16="http://schemas.microsoft.com/office/drawing/2014/main" id="{BDCDC377-E3BE-47D0-A718-BBFAAC8252DF}"/>
              </a:ext>
            </a:extLst>
          </p:cNvPr>
          <p:cNvSpPr txBox="1"/>
          <p:nvPr/>
        </p:nvSpPr>
        <p:spPr>
          <a:xfrm>
            <a:off x="161464" y="2952140"/>
            <a:ext cx="2567954" cy="553998"/>
          </a:xfrm>
          <a:prstGeom prst="rect">
            <a:avLst/>
          </a:prstGeom>
          <a:noFill/>
        </p:spPr>
        <p:txBody>
          <a:bodyPr wrap="square">
            <a:spAutoFit/>
          </a:bodyPr>
          <a:lstStyle/>
          <a:p>
            <a:r>
              <a:rPr lang="en-US" sz="1000">
                <a:solidFill>
                  <a:schemeClr val="bg1"/>
                </a:solidFill>
                <a:latin typeface="Share Tech" panose="020B0604020202020204" charset="0"/>
              </a:rPr>
              <a:t>Ingest the SIGPAC data into Earth Engine and import the feature collection into the python workbook.</a:t>
            </a:r>
          </a:p>
        </p:txBody>
      </p:sp>
      <p:sp>
        <p:nvSpPr>
          <p:cNvPr id="101" name="ZoneTexte 100">
            <a:extLst>
              <a:ext uri="{FF2B5EF4-FFF2-40B4-BE49-F238E27FC236}">
                <a16:creationId xmlns:a16="http://schemas.microsoft.com/office/drawing/2014/main" id="{46B111DC-A3BC-4B49-AF0C-F44CE81B5569}"/>
              </a:ext>
            </a:extLst>
          </p:cNvPr>
          <p:cNvSpPr txBox="1"/>
          <p:nvPr/>
        </p:nvSpPr>
        <p:spPr>
          <a:xfrm>
            <a:off x="110537" y="3594733"/>
            <a:ext cx="2576361" cy="553998"/>
          </a:xfrm>
          <a:prstGeom prst="rect">
            <a:avLst/>
          </a:prstGeom>
          <a:noFill/>
        </p:spPr>
        <p:txBody>
          <a:bodyPr wrap="square">
            <a:spAutoFit/>
          </a:bodyPr>
          <a:lstStyle/>
          <a:p>
            <a:pPr lvl="1"/>
            <a:r>
              <a:rPr lang="en-US" sz="1000">
                <a:solidFill>
                  <a:schemeClr val="bg1"/>
                </a:solidFill>
                <a:latin typeface="Share Tech" panose="020B0604020202020204" charset="0"/>
              </a:rPr>
              <a:t>Define a default scope of Sentinel data to load geographically, temporally, and by the selected properties. </a:t>
            </a:r>
          </a:p>
        </p:txBody>
      </p:sp>
      <p:sp>
        <p:nvSpPr>
          <p:cNvPr id="105" name="ZoneTexte 104">
            <a:extLst>
              <a:ext uri="{FF2B5EF4-FFF2-40B4-BE49-F238E27FC236}">
                <a16:creationId xmlns:a16="http://schemas.microsoft.com/office/drawing/2014/main" id="{170F0035-DD90-4534-B922-E8DC12D66980}"/>
              </a:ext>
            </a:extLst>
          </p:cNvPr>
          <p:cNvSpPr txBox="1"/>
          <p:nvPr/>
        </p:nvSpPr>
        <p:spPr>
          <a:xfrm>
            <a:off x="713960" y="4156950"/>
            <a:ext cx="2497132" cy="707886"/>
          </a:xfrm>
          <a:prstGeom prst="rect">
            <a:avLst/>
          </a:prstGeom>
          <a:noFill/>
        </p:spPr>
        <p:txBody>
          <a:bodyPr wrap="square">
            <a:spAutoFit/>
          </a:bodyPr>
          <a:lstStyle/>
          <a:p>
            <a:r>
              <a:rPr lang="en-US" sz="1000">
                <a:solidFill>
                  <a:schemeClr val="bg1"/>
                </a:solidFill>
                <a:latin typeface="Share Tech" panose="020B0604020202020204" charset="0"/>
              </a:rPr>
              <a:t>Clip the sentinel data to the boundary geometry of the </a:t>
            </a:r>
            <a:r>
              <a:rPr lang="en-US" sz="1000" err="1">
                <a:solidFill>
                  <a:schemeClr val="bg1"/>
                </a:solidFill>
                <a:latin typeface="Share Tech" panose="020B0604020202020204" charset="0"/>
              </a:rPr>
              <a:t>sigpac</a:t>
            </a:r>
            <a:r>
              <a:rPr lang="en-US" sz="1000">
                <a:solidFill>
                  <a:schemeClr val="bg1"/>
                </a:solidFill>
                <a:latin typeface="Share Tech" panose="020B0604020202020204" charset="0"/>
              </a:rPr>
              <a:t> data so that resources are not wasted in rendering irrelevant pixel data.</a:t>
            </a:r>
          </a:p>
        </p:txBody>
      </p:sp>
      <p:sp>
        <p:nvSpPr>
          <p:cNvPr id="106" name="ZoneTexte 105">
            <a:extLst>
              <a:ext uri="{FF2B5EF4-FFF2-40B4-BE49-F238E27FC236}">
                <a16:creationId xmlns:a16="http://schemas.microsoft.com/office/drawing/2014/main" id="{A0F931D8-0137-404F-B692-D0BB2FC52EBA}"/>
              </a:ext>
            </a:extLst>
          </p:cNvPr>
          <p:cNvSpPr txBox="1"/>
          <p:nvPr/>
        </p:nvSpPr>
        <p:spPr>
          <a:xfrm>
            <a:off x="6343743" y="2425694"/>
            <a:ext cx="2504227" cy="400110"/>
          </a:xfrm>
          <a:prstGeom prst="rect">
            <a:avLst/>
          </a:prstGeom>
          <a:noFill/>
        </p:spPr>
        <p:txBody>
          <a:bodyPr wrap="square">
            <a:spAutoFit/>
          </a:bodyPr>
          <a:lstStyle/>
          <a:p>
            <a:pPr lvl="1"/>
            <a:r>
              <a:rPr lang="en-US" sz="1000">
                <a:solidFill>
                  <a:schemeClr val="bg1"/>
                </a:solidFill>
                <a:latin typeface="Share Tech" panose="020B0604020202020204" charset="0"/>
              </a:rPr>
              <a:t>Selecting the machine learning model and defining number of points and scale.</a:t>
            </a:r>
          </a:p>
        </p:txBody>
      </p:sp>
      <p:sp>
        <p:nvSpPr>
          <p:cNvPr id="108" name="ZoneTexte 107">
            <a:extLst>
              <a:ext uri="{FF2B5EF4-FFF2-40B4-BE49-F238E27FC236}">
                <a16:creationId xmlns:a16="http://schemas.microsoft.com/office/drawing/2014/main" id="{C72561BB-A7C3-44FB-A196-578C09F2B7BA}"/>
              </a:ext>
            </a:extLst>
          </p:cNvPr>
          <p:cNvSpPr txBox="1"/>
          <p:nvPr/>
        </p:nvSpPr>
        <p:spPr>
          <a:xfrm>
            <a:off x="6496143" y="3702044"/>
            <a:ext cx="2504227" cy="400110"/>
          </a:xfrm>
          <a:prstGeom prst="rect">
            <a:avLst/>
          </a:prstGeom>
          <a:noFill/>
        </p:spPr>
        <p:txBody>
          <a:bodyPr wrap="square">
            <a:spAutoFit/>
          </a:bodyPr>
          <a:lstStyle/>
          <a:p>
            <a:pPr lvl="1"/>
            <a:r>
              <a:rPr lang="en-US" sz="1000">
                <a:solidFill>
                  <a:schemeClr val="bg1"/>
                </a:solidFill>
                <a:latin typeface="Share Tech" panose="020B0604020202020204" charset="0"/>
              </a:rPr>
              <a:t>Optimizing the points, and scale for best output match.</a:t>
            </a:r>
          </a:p>
        </p:txBody>
      </p:sp>
      <p:sp>
        <p:nvSpPr>
          <p:cNvPr id="109" name="ZoneTexte 108">
            <a:extLst>
              <a:ext uri="{FF2B5EF4-FFF2-40B4-BE49-F238E27FC236}">
                <a16:creationId xmlns:a16="http://schemas.microsoft.com/office/drawing/2014/main" id="{93CECE24-2641-413D-B86F-524109D0C9C0}"/>
              </a:ext>
            </a:extLst>
          </p:cNvPr>
          <p:cNvSpPr txBox="1"/>
          <p:nvPr/>
        </p:nvSpPr>
        <p:spPr>
          <a:xfrm>
            <a:off x="6351593" y="4226903"/>
            <a:ext cx="2504227" cy="400110"/>
          </a:xfrm>
          <a:prstGeom prst="rect">
            <a:avLst/>
          </a:prstGeom>
          <a:noFill/>
        </p:spPr>
        <p:txBody>
          <a:bodyPr wrap="square">
            <a:spAutoFit/>
          </a:bodyPr>
          <a:lstStyle/>
          <a:p>
            <a:pPr lvl="1"/>
            <a:r>
              <a:rPr lang="en-US" sz="1000">
                <a:solidFill>
                  <a:schemeClr val="bg1"/>
                </a:solidFill>
                <a:latin typeface="Share Tech" panose="020B0604020202020204" charset="0"/>
              </a:rPr>
              <a:t>Defining the prediction zone and obtaining the output.</a:t>
            </a:r>
          </a:p>
        </p:txBody>
      </p:sp>
      <p:sp>
        <p:nvSpPr>
          <p:cNvPr id="110" name="ZoneTexte 109">
            <a:extLst>
              <a:ext uri="{FF2B5EF4-FFF2-40B4-BE49-F238E27FC236}">
                <a16:creationId xmlns:a16="http://schemas.microsoft.com/office/drawing/2014/main" id="{8BBE97E5-F187-44A8-90A9-14FE019C5FD3}"/>
              </a:ext>
            </a:extLst>
          </p:cNvPr>
          <p:cNvSpPr txBox="1"/>
          <p:nvPr/>
        </p:nvSpPr>
        <p:spPr>
          <a:xfrm>
            <a:off x="6496143" y="3025769"/>
            <a:ext cx="2504227" cy="400110"/>
          </a:xfrm>
          <a:prstGeom prst="rect">
            <a:avLst/>
          </a:prstGeom>
          <a:noFill/>
        </p:spPr>
        <p:txBody>
          <a:bodyPr wrap="square">
            <a:spAutoFit/>
          </a:bodyPr>
          <a:lstStyle/>
          <a:p>
            <a:pPr lvl="1"/>
            <a:r>
              <a:rPr lang="en-US" sz="1000">
                <a:solidFill>
                  <a:schemeClr val="bg1"/>
                </a:solidFill>
                <a:latin typeface="Share Tech" panose="020B0604020202020204" charset="0"/>
              </a:rPr>
              <a:t>Exporting the model classified output of the same labelled dataset used for training.</a:t>
            </a:r>
          </a:p>
        </p:txBody>
      </p:sp>
      <p:sp>
        <p:nvSpPr>
          <p:cNvPr id="111" name="ZoneTexte 110">
            <a:extLst>
              <a:ext uri="{FF2B5EF4-FFF2-40B4-BE49-F238E27FC236}">
                <a16:creationId xmlns:a16="http://schemas.microsoft.com/office/drawing/2014/main" id="{A2A67C71-CDDA-4513-B788-D592E5963F97}"/>
              </a:ext>
            </a:extLst>
          </p:cNvPr>
          <p:cNvSpPr txBox="1"/>
          <p:nvPr/>
        </p:nvSpPr>
        <p:spPr>
          <a:xfrm>
            <a:off x="1100922" y="1971035"/>
            <a:ext cx="7610776" cy="323165"/>
          </a:xfrm>
          <a:prstGeom prst="rect">
            <a:avLst/>
          </a:prstGeom>
          <a:noFill/>
        </p:spPr>
        <p:txBody>
          <a:bodyPr wrap="square">
            <a:spAutoFit/>
          </a:bodyPr>
          <a:lstStyle/>
          <a:p>
            <a:r>
              <a:rPr lang="en-US" sz="1500" b="1">
                <a:solidFill>
                  <a:schemeClr val="tx2">
                    <a:lumMod val="75000"/>
                  </a:schemeClr>
                </a:solidFill>
                <a:latin typeface="Share Tech" panose="020B0604020202020204" charset="0"/>
              </a:rPr>
              <a:t>There were many milestones we encountered in executing our solution using the Python API</a:t>
            </a:r>
          </a:p>
        </p:txBody>
      </p:sp>
      <p:sp>
        <p:nvSpPr>
          <p:cNvPr id="112" name="ZoneTexte 111">
            <a:extLst>
              <a:ext uri="{FF2B5EF4-FFF2-40B4-BE49-F238E27FC236}">
                <a16:creationId xmlns:a16="http://schemas.microsoft.com/office/drawing/2014/main" id="{61DEA017-8E83-4E8D-9E0F-3784BF8FBD5E}"/>
              </a:ext>
            </a:extLst>
          </p:cNvPr>
          <p:cNvSpPr txBox="1"/>
          <p:nvPr/>
        </p:nvSpPr>
        <p:spPr>
          <a:xfrm>
            <a:off x="3554493" y="2469691"/>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1</a:t>
            </a:r>
            <a:endParaRPr lang="en-US">
              <a:solidFill>
                <a:schemeClr val="bg1"/>
              </a:solidFill>
              <a:latin typeface="Share Tech" panose="020B0604020202020204" charset="0"/>
            </a:endParaRPr>
          </a:p>
        </p:txBody>
      </p:sp>
      <p:sp>
        <p:nvSpPr>
          <p:cNvPr id="113" name="ZoneTexte 112">
            <a:extLst>
              <a:ext uri="{FF2B5EF4-FFF2-40B4-BE49-F238E27FC236}">
                <a16:creationId xmlns:a16="http://schemas.microsoft.com/office/drawing/2014/main" id="{8565F94E-2EA1-401B-8F26-82C537AF16AA}"/>
              </a:ext>
            </a:extLst>
          </p:cNvPr>
          <p:cNvSpPr txBox="1"/>
          <p:nvPr/>
        </p:nvSpPr>
        <p:spPr>
          <a:xfrm>
            <a:off x="3366651" y="3079294"/>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2</a:t>
            </a:r>
            <a:endParaRPr lang="en-US">
              <a:solidFill>
                <a:schemeClr val="bg1"/>
              </a:solidFill>
              <a:latin typeface="Share Tech" panose="020B0604020202020204" charset="0"/>
            </a:endParaRPr>
          </a:p>
        </p:txBody>
      </p:sp>
      <p:sp>
        <p:nvSpPr>
          <p:cNvPr id="114" name="ZoneTexte 113">
            <a:extLst>
              <a:ext uri="{FF2B5EF4-FFF2-40B4-BE49-F238E27FC236}">
                <a16:creationId xmlns:a16="http://schemas.microsoft.com/office/drawing/2014/main" id="{0598E610-A6A2-40D5-8C05-E86677A6A70C}"/>
              </a:ext>
            </a:extLst>
          </p:cNvPr>
          <p:cNvSpPr txBox="1"/>
          <p:nvPr/>
        </p:nvSpPr>
        <p:spPr>
          <a:xfrm>
            <a:off x="3376746" y="3694935"/>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3</a:t>
            </a:r>
            <a:endParaRPr lang="en-US">
              <a:solidFill>
                <a:schemeClr val="bg1"/>
              </a:solidFill>
              <a:latin typeface="Share Tech" panose="020B0604020202020204" charset="0"/>
            </a:endParaRPr>
          </a:p>
        </p:txBody>
      </p:sp>
      <p:sp>
        <p:nvSpPr>
          <p:cNvPr id="115" name="ZoneTexte 114">
            <a:extLst>
              <a:ext uri="{FF2B5EF4-FFF2-40B4-BE49-F238E27FC236}">
                <a16:creationId xmlns:a16="http://schemas.microsoft.com/office/drawing/2014/main" id="{6BDBBED1-AD36-434A-BF2B-99E82F179D2C}"/>
              </a:ext>
            </a:extLst>
          </p:cNvPr>
          <p:cNvSpPr txBox="1"/>
          <p:nvPr/>
        </p:nvSpPr>
        <p:spPr>
          <a:xfrm>
            <a:off x="3561986" y="4279694"/>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4</a:t>
            </a:r>
            <a:endParaRPr lang="en-US">
              <a:solidFill>
                <a:schemeClr val="bg1"/>
              </a:solidFill>
              <a:latin typeface="Share Tech" panose="020B0604020202020204" charset="0"/>
            </a:endParaRPr>
          </a:p>
        </p:txBody>
      </p:sp>
      <p:sp>
        <p:nvSpPr>
          <p:cNvPr id="117" name="ZoneTexte 116">
            <a:extLst>
              <a:ext uri="{FF2B5EF4-FFF2-40B4-BE49-F238E27FC236}">
                <a16:creationId xmlns:a16="http://schemas.microsoft.com/office/drawing/2014/main" id="{5EE626E1-BB2B-4C3F-BDC1-A1518C264E23}"/>
              </a:ext>
            </a:extLst>
          </p:cNvPr>
          <p:cNvSpPr txBox="1"/>
          <p:nvPr/>
        </p:nvSpPr>
        <p:spPr>
          <a:xfrm>
            <a:off x="5464819" y="2464440"/>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5</a:t>
            </a:r>
            <a:endParaRPr lang="en-US">
              <a:solidFill>
                <a:schemeClr val="bg1"/>
              </a:solidFill>
              <a:latin typeface="Share Tech" panose="020B0604020202020204" charset="0"/>
            </a:endParaRPr>
          </a:p>
        </p:txBody>
      </p:sp>
      <p:sp>
        <p:nvSpPr>
          <p:cNvPr id="118" name="ZoneTexte 117">
            <a:extLst>
              <a:ext uri="{FF2B5EF4-FFF2-40B4-BE49-F238E27FC236}">
                <a16:creationId xmlns:a16="http://schemas.microsoft.com/office/drawing/2014/main" id="{29D200BE-2988-4725-8FC2-2136819D699D}"/>
              </a:ext>
            </a:extLst>
          </p:cNvPr>
          <p:cNvSpPr txBox="1"/>
          <p:nvPr/>
        </p:nvSpPr>
        <p:spPr>
          <a:xfrm>
            <a:off x="5680401" y="3084291"/>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6</a:t>
            </a:r>
            <a:endParaRPr lang="en-US">
              <a:solidFill>
                <a:schemeClr val="bg1"/>
              </a:solidFill>
              <a:latin typeface="Share Tech" panose="020B0604020202020204" charset="0"/>
            </a:endParaRPr>
          </a:p>
        </p:txBody>
      </p:sp>
      <p:sp>
        <p:nvSpPr>
          <p:cNvPr id="119" name="ZoneTexte 118">
            <a:extLst>
              <a:ext uri="{FF2B5EF4-FFF2-40B4-BE49-F238E27FC236}">
                <a16:creationId xmlns:a16="http://schemas.microsoft.com/office/drawing/2014/main" id="{71E4F8A7-5755-4794-89F6-8B797A5B413E}"/>
              </a:ext>
            </a:extLst>
          </p:cNvPr>
          <p:cNvSpPr txBox="1"/>
          <p:nvPr/>
        </p:nvSpPr>
        <p:spPr>
          <a:xfrm>
            <a:off x="5680757" y="3690270"/>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7</a:t>
            </a:r>
            <a:endParaRPr lang="en-US">
              <a:solidFill>
                <a:schemeClr val="bg1"/>
              </a:solidFill>
              <a:latin typeface="Share Tech" panose="020B0604020202020204" charset="0"/>
            </a:endParaRPr>
          </a:p>
        </p:txBody>
      </p:sp>
      <p:sp>
        <p:nvSpPr>
          <p:cNvPr id="120" name="ZoneTexte 119">
            <a:extLst>
              <a:ext uri="{FF2B5EF4-FFF2-40B4-BE49-F238E27FC236}">
                <a16:creationId xmlns:a16="http://schemas.microsoft.com/office/drawing/2014/main" id="{AF26B47A-EFFB-45AB-8951-C7CB1395AC7C}"/>
              </a:ext>
            </a:extLst>
          </p:cNvPr>
          <p:cNvSpPr txBox="1"/>
          <p:nvPr/>
        </p:nvSpPr>
        <p:spPr>
          <a:xfrm>
            <a:off x="5433927" y="4283807"/>
            <a:ext cx="248154" cy="338554"/>
          </a:xfrm>
          <a:prstGeom prst="rect">
            <a:avLst/>
          </a:prstGeom>
          <a:noFill/>
        </p:spPr>
        <p:txBody>
          <a:bodyPr wrap="square" rtlCol="0">
            <a:spAutoFit/>
          </a:bodyPr>
          <a:lstStyle/>
          <a:p>
            <a:r>
              <a:rPr lang="en-US" sz="1600">
                <a:solidFill>
                  <a:schemeClr val="bg1"/>
                </a:solidFill>
                <a:latin typeface="Share Tech" panose="020B0604020202020204" charset="0"/>
              </a:rPr>
              <a:t>8</a:t>
            </a:r>
            <a:endParaRPr lang="en-US">
              <a:solidFill>
                <a:schemeClr val="bg1"/>
              </a:solidFill>
              <a:latin typeface="Share Tech" panose="020B0604020202020204" charset="0"/>
            </a:endParaRPr>
          </a:p>
        </p:txBody>
      </p:sp>
    </p:spTree>
    <p:extLst>
      <p:ext uri="{BB962C8B-B14F-4D97-AF65-F5344CB8AC3E}">
        <p14:creationId xmlns:p14="http://schemas.microsoft.com/office/powerpoint/2010/main" val="781373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99893-0C55-49EC-A0B6-18D18A18CEDC}"/>
              </a:ext>
            </a:extLst>
          </p:cNvPr>
          <p:cNvSpPr>
            <a:spLocks noGrp="1"/>
          </p:cNvSpPr>
          <p:nvPr>
            <p:ph type="ctrTitle"/>
          </p:nvPr>
        </p:nvSpPr>
        <p:spPr>
          <a:xfrm>
            <a:off x="148410" y="218197"/>
            <a:ext cx="4727700" cy="577800"/>
          </a:xfrm>
        </p:spPr>
        <p:txBody>
          <a:bodyPr/>
          <a:lstStyle/>
          <a:p>
            <a:r>
              <a:rPr lang="en-US" err="1"/>
              <a:t>Tkinter</a:t>
            </a:r>
            <a:r>
              <a:rPr lang="en-US"/>
              <a:t> interface</a:t>
            </a:r>
          </a:p>
        </p:txBody>
      </p:sp>
      <p:grpSp>
        <p:nvGrpSpPr>
          <p:cNvPr id="10" name="Google Shape;1330;p46">
            <a:extLst>
              <a:ext uri="{FF2B5EF4-FFF2-40B4-BE49-F238E27FC236}">
                <a16:creationId xmlns:a16="http://schemas.microsoft.com/office/drawing/2014/main" id="{35F0BEF2-F8EB-45DB-90E2-E3BECCA08374}"/>
              </a:ext>
            </a:extLst>
          </p:cNvPr>
          <p:cNvGrpSpPr/>
          <p:nvPr/>
        </p:nvGrpSpPr>
        <p:grpSpPr>
          <a:xfrm>
            <a:off x="4561770" y="640078"/>
            <a:ext cx="4433820" cy="3484262"/>
            <a:chOff x="1153225" y="1597649"/>
            <a:chExt cx="3842140" cy="3019074"/>
          </a:xfrm>
        </p:grpSpPr>
        <p:grpSp>
          <p:nvGrpSpPr>
            <p:cNvPr id="11" name="Google Shape;1331;p46">
              <a:extLst>
                <a:ext uri="{FF2B5EF4-FFF2-40B4-BE49-F238E27FC236}">
                  <a16:creationId xmlns:a16="http://schemas.microsoft.com/office/drawing/2014/main" id="{96768066-84FD-4259-85BB-BAF461E8561D}"/>
                </a:ext>
              </a:extLst>
            </p:cNvPr>
            <p:cNvGrpSpPr/>
            <p:nvPr/>
          </p:nvGrpSpPr>
          <p:grpSpPr>
            <a:xfrm>
              <a:off x="1153225" y="1597649"/>
              <a:ext cx="3842140" cy="3019074"/>
              <a:chOff x="238125" y="1676700"/>
              <a:chExt cx="2045650" cy="1779275"/>
            </a:xfrm>
          </p:grpSpPr>
          <p:sp>
            <p:nvSpPr>
              <p:cNvPr id="13" name="Google Shape;1332;p46">
                <a:extLst>
                  <a:ext uri="{FF2B5EF4-FFF2-40B4-BE49-F238E27FC236}">
                    <a16:creationId xmlns:a16="http://schemas.microsoft.com/office/drawing/2014/main" id="{E8568A71-395A-4921-A216-AA276A20FFBB}"/>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3;p46">
                <a:extLst>
                  <a:ext uri="{FF2B5EF4-FFF2-40B4-BE49-F238E27FC236}">
                    <a16:creationId xmlns:a16="http://schemas.microsoft.com/office/drawing/2014/main" id="{56E5369A-A58C-49B8-8F0F-47D82815FFC7}"/>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4;p46">
                <a:extLst>
                  <a:ext uri="{FF2B5EF4-FFF2-40B4-BE49-F238E27FC236}">
                    <a16:creationId xmlns:a16="http://schemas.microsoft.com/office/drawing/2014/main" id="{D64677A2-0059-4D30-A7A6-9355F91F7F13}"/>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5;p46">
                <a:extLst>
                  <a:ext uri="{FF2B5EF4-FFF2-40B4-BE49-F238E27FC236}">
                    <a16:creationId xmlns:a16="http://schemas.microsoft.com/office/drawing/2014/main" id="{A7705AF7-B0E6-4E14-B852-624FBAA63E00}"/>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p46">
                <a:extLst>
                  <a:ext uri="{FF2B5EF4-FFF2-40B4-BE49-F238E27FC236}">
                    <a16:creationId xmlns:a16="http://schemas.microsoft.com/office/drawing/2014/main" id="{EA1C8844-96E7-4776-859C-78AB0AD3DD88}"/>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7;p46">
                <a:extLst>
                  <a:ext uri="{FF2B5EF4-FFF2-40B4-BE49-F238E27FC236}">
                    <a16:creationId xmlns:a16="http://schemas.microsoft.com/office/drawing/2014/main" id="{459FD38C-D267-4746-B60A-CB39F5E2101C}"/>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8;p46">
                <a:extLst>
                  <a:ext uri="{FF2B5EF4-FFF2-40B4-BE49-F238E27FC236}">
                    <a16:creationId xmlns:a16="http://schemas.microsoft.com/office/drawing/2014/main" id="{994B2AB3-B9A7-4B5C-AAD6-32AA9819C943}"/>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39;p46">
              <a:extLst>
                <a:ext uri="{FF2B5EF4-FFF2-40B4-BE49-F238E27FC236}">
                  <a16:creationId xmlns:a16="http://schemas.microsoft.com/office/drawing/2014/main" id="{C3EE9E90-1A12-4480-BAE8-19C2BB65F772}"/>
                </a:ext>
              </a:extLst>
            </p:cNvPr>
            <p:cNvSpPr/>
            <p:nvPr/>
          </p:nvSpPr>
          <p:spPr>
            <a:xfrm>
              <a:off x="3014150" y="4032725"/>
              <a:ext cx="120300" cy="120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Image 19" descr="Une image contenant texte, horloge, signe&#10;&#10;Description générée automatiquement">
            <a:extLst>
              <a:ext uri="{FF2B5EF4-FFF2-40B4-BE49-F238E27FC236}">
                <a16:creationId xmlns:a16="http://schemas.microsoft.com/office/drawing/2014/main" id="{096997FE-7B03-4CB9-AAF6-4442757B9237}"/>
              </a:ext>
            </a:extLst>
          </p:cNvPr>
          <p:cNvPicPr>
            <a:picLocks noChangeAspect="1"/>
          </p:cNvPicPr>
          <p:nvPr/>
        </p:nvPicPr>
        <p:blipFill>
          <a:blip r:embed="rId2"/>
          <a:stretch>
            <a:fillRect/>
          </a:stretch>
        </p:blipFill>
        <p:spPr>
          <a:xfrm>
            <a:off x="8036998" y="3496982"/>
            <a:ext cx="886011" cy="228208"/>
          </a:xfrm>
          <a:prstGeom prst="rect">
            <a:avLst/>
          </a:prstGeom>
        </p:spPr>
      </p:pic>
      <p:pic>
        <p:nvPicPr>
          <p:cNvPr id="21" name="Image 20">
            <a:extLst>
              <a:ext uri="{FF2B5EF4-FFF2-40B4-BE49-F238E27FC236}">
                <a16:creationId xmlns:a16="http://schemas.microsoft.com/office/drawing/2014/main" id="{BC550B60-825C-4CE8-BE73-38E89398B76A}"/>
              </a:ext>
            </a:extLst>
          </p:cNvPr>
          <p:cNvPicPr>
            <a:picLocks noChangeAspect="1"/>
          </p:cNvPicPr>
          <p:nvPr/>
        </p:nvPicPr>
        <p:blipFill>
          <a:blip r:embed="rId3"/>
          <a:stretch>
            <a:fillRect/>
          </a:stretch>
        </p:blipFill>
        <p:spPr>
          <a:xfrm>
            <a:off x="4660603" y="3445285"/>
            <a:ext cx="878192" cy="297602"/>
          </a:xfrm>
          <a:prstGeom prst="rect">
            <a:avLst/>
          </a:prstGeom>
        </p:spPr>
      </p:pic>
      <p:pic>
        <p:nvPicPr>
          <p:cNvPr id="9" name="Picture 4">
            <a:extLst>
              <a:ext uri="{FF2B5EF4-FFF2-40B4-BE49-F238E27FC236}">
                <a16:creationId xmlns:a16="http://schemas.microsoft.com/office/drawing/2014/main" id="{225CEE72-7AA7-479E-AA8A-261622A50143}"/>
              </a:ext>
            </a:extLst>
          </p:cNvPr>
          <p:cNvPicPr>
            <a:picLocks noChangeAspect="1"/>
          </p:cNvPicPr>
          <p:nvPr/>
        </p:nvPicPr>
        <p:blipFill>
          <a:blip r:embed="rId4"/>
          <a:stretch>
            <a:fillRect/>
          </a:stretch>
        </p:blipFill>
        <p:spPr>
          <a:xfrm>
            <a:off x="4796233" y="861892"/>
            <a:ext cx="4011967" cy="22656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3" name="Image 22">
            <a:extLst>
              <a:ext uri="{FF2B5EF4-FFF2-40B4-BE49-F238E27FC236}">
                <a16:creationId xmlns:a16="http://schemas.microsoft.com/office/drawing/2014/main" id="{895697A9-DB5F-4D08-9B51-112D9010EA0D}"/>
              </a:ext>
            </a:extLst>
          </p:cNvPr>
          <p:cNvPicPr>
            <a:picLocks noChangeAspect="1"/>
          </p:cNvPicPr>
          <p:nvPr/>
        </p:nvPicPr>
        <p:blipFill>
          <a:blip r:embed="rId5">
            <a:lum bright="70000" contrast="-70000"/>
          </a:blip>
          <a:stretch>
            <a:fillRect/>
          </a:stretch>
        </p:blipFill>
        <p:spPr>
          <a:xfrm>
            <a:off x="2955239" y="152801"/>
            <a:ext cx="750312" cy="750312"/>
          </a:xfrm>
          <a:prstGeom prst="rect">
            <a:avLst/>
          </a:prstGeom>
        </p:spPr>
      </p:pic>
      <p:sp>
        <p:nvSpPr>
          <p:cNvPr id="27" name="ZoneTexte 26">
            <a:extLst>
              <a:ext uri="{FF2B5EF4-FFF2-40B4-BE49-F238E27FC236}">
                <a16:creationId xmlns:a16="http://schemas.microsoft.com/office/drawing/2014/main" id="{C87D062E-65A3-4F64-9B01-E94B8321B3E5}"/>
              </a:ext>
            </a:extLst>
          </p:cNvPr>
          <p:cNvSpPr txBox="1"/>
          <p:nvPr/>
        </p:nvSpPr>
        <p:spPr>
          <a:xfrm>
            <a:off x="31727" y="1534427"/>
            <a:ext cx="4577116" cy="954107"/>
          </a:xfrm>
          <a:prstGeom prst="rect">
            <a:avLst/>
          </a:prstGeom>
          <a:noFill/>
        </p:spPr>
        <p:txBody>
          <a:bodyPr wrap="square">
            <a:spAutoFit/>
          </a:bodyPr>
          <a:lstStyle/>
          <a:p>
            <a:r>
              <a:rPr lang="en-US">
                <a:solidFill>
                  <a:schemeClr val="bg1"/>
                </a:solidFill>
                <a:latin typeface="Share Tech" panose="020B0604020202020204" charset="0"/>
              </a:rPr>
              <a:t>The </a:t>
            </a:r>
            <a:r>
              <a:rPr lang="en-US" err="1">
                <a:solidFill>
                  <a:schemeClr val="bg1"/>
                </a:solidFill>
                <a:latin typeface="Share Tech" panose="020B0604020202020204" charset="0"/>
              </a:rPr>
              <a:t>tkinter</a:t>
            </a:r>
            <a:r>
              <a:rPr lang="en-US">
                <a:solidFill>
                  <a:schemeClr val="bg1"/>
                </a:solidFill>
                <a:latin typeface="Share Tech" panose="020B0604020202020204" charset="0"/>
              </a:rPr>
              <a:t> package ("Tk interface") is the standard Python interface to the Tk GUI toolkit. The </a:t>
            </a:r>
            <a:r>
              <a:rPr lang="en-US" err="1">
                <a:solidFill>
                  <a:schemeClr val="bg1"/>
                </a:solidFill>
                <a:latin typeface="Share Tech" panose="020B0604020202020204" charset="0"/>
              </a:rPr>
              <a:t>tkinter</a:t>
            </a:r>
            <a:r>
              <a:rPr lang="en-US">
                <a:solidFill>
                  <a:schemeClr val="bg1"/>
                </a:solidFill>
                <a:latin typeface="Share Tech" panose="020B0604020202020204" charset="0"/>
              </a:rPr>
              <a:t> package ("Tk interface"). Python's </a:t>
            </a:r>
            <a:r>
              <a:rPr lang="en-US" err="1">
                <a:solidFill>
                  <a:schemeClr val="bg1"/>
                </a:solidFill>
                <a:latin typeface="Share Tech" panose="020B0604020202020204" charset="0"/>
              </a:rPr>
              <a:t>Tkinter</a:t>
            </a:r>
            <a:r>
              <a:rPr lang="en-US">
                <a:solidFill>
                  <a:schemeClr val="bg1"/>
                </a:solidFill>
                <a:latin typeface="Share Tech" panose="020B0604020202020204" charset="0"/>
              </a:rPr>
              <a:t> ("Tk interface") module allows us to create graphical interfaces.</a:t>
            </a:r>
          </a:p>
        </p:txBody>
      </p:sp>
    </p:spTree>
    <p:extLst>
      <p:ext uri="{BB962C8B-B14F-4D97-AF65-F5344CB8AC3E}">
        <p14:creationId xmlns:p14="http://schemas.microsoft.com/office/powerpoint/2010/main" val="3527678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847705"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412183"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4308255"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6073692"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30057" y="20066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t>Tkinter</a:t>
            </a:r>
            <a:r>
              <a:rPr lang="en-US"/>
              <a:t> interface steps</a:t>
            </a:r>
            <a:endParaRPr/>
          </a:p>
        </p:txBody>
      </p:sp>
      <p:cxnSp>
        <p:nvCxnSpPr>
          <p:cNvPr id="1089" name="Google Shape;1089;p38"/>
          <p:cNvCxnSpPr>
            <a:cxnSpLocks/>
          </p:cNvCxnSpPr>
          <p:nvPr/>
        </p:nvCxnSpPr>
        <p:spPr>
          <a:xfrm>
            <a:off x="200967" y="2918100"/>
            <a:ext cx="8872695"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669347"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215389"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4123176"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5890287"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38"/>
          <p:cNvSpPr txBox="1">
            <a:spLocks noGrp="1"/>
          </p:cNvSpPr>
          <p:nvPr>
            <p:ph type="subTitle" idx="4294967295"/>
          </p:nvPr>
        </p:nvSpPr>
        <p:spPr>
          <a:xfrm>
            <a:off x="-82687" y="1645800"/>
            <a:ext cx="2334211"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100"/>
              <a:t>The “table ID” of the SIGPAC data (ingested into Earth engine) has to be pasted beside the “Labelled data upload” button. After pasting, the button is clicked to load the data.</a:t>
            </a:r>
          </a:p>
        </p:txBody>
      </p:sp>
      <p:sp>
        <p:nvSpPr>
          <p:cNvPr id="1105" name="Google Shape;1105;p38"/>
          <p:cNvSpPr txBox="1">
            <a:spLocks noGrp="1"/>
          </p:cNvSpPr>
          <p:nvPr>
            <p:ph type="subTitle" idx="4294967295"/>
          </p:nvPr>
        </p:nvSpPr>
        <p:spPr>
          <a:xfrm>
            <a:off x="4392757" y="3167038"/>
            <a:ext cx="3207499" cy="1080023"/>
          </a:xfrm>
          <a:prstGeom prst="rect">
            <a:avLst/>
          </a:prstGeom>
        </p:spPr>
        <p:txBody>
          <a:bodyPr spcFirstLastPara="1" wrap="square" lIns="91425" tIns="91425" rIns="91425" bIns="91425" anchor="t" anchorCtr="0">
            <a:noAutofit/>
          </a:bodyPr>
          <a:lstStyle/>
          <a:p>
            <a:pPr marL="596900" lvl="1" indent="0">
              <a:buNone/>
            </a:pPr>
            <a:r>
              <a:rPr lang="en-US" sz="1100"/>
              <a:t>Then we can click the “Train the model” button. After the model completes training, the accuracy is displayed beside the button. </a:t>
            </a:r>
          </a:p>
        </p:txBody>
      </p:sp>
      <p:sp>
        <p:nvSpPr>
          <p:cNvPr id="1107" name="Google Shape;1107;p38"/>
          <p:cNvSpPr txBox="1">
            <a:spLocks noGrp="1"/>
          </p:cNvSpPr>
          <p:nvPr>
            <p:ph type="subTitle" idx="4294967295"/>
          </p:nvPr>
        </p:nvSpPr>
        <p:spPr>
          <a:xfrm>
            <a:off x="704998" y="3225257"/>
            <a:ext cx="3093052" cy="1080027"/>
          </a:xfrm>
          <a:prstGeom prst="rect">
            <a:avLst/>
          </a:prstGeom>
        </p:spPr>
        <p:txBody>
          <a:bodyPr spcFirstLastPara="1" wrap="square" lIns="91425" tIns="91425" rIns="91425" bIns="91425" anchor="t" anchorCtr="0">
            <a:noAutofit/>
          </a:bodyPr>
          <a:lstStyle/>
          <a:p>
            <a:pPr marL="596900" lvl="1" indent="0">
              <a:buNone/>
            </a:pPr>
            <a:r>
              <a:rPr lang="en-US" sz="1100"/>
              <a:t>The “Full scope geometry” is the </a:t>
            </a:r>
            <a:r>
              <a:rPr lang="en-US" sz="1100" err="1"/>
              <a:t>geojson</a:t>
            </a:r>
            <a:r>
              <a:rPr lang="en-US" sz="1100"/>
              <a:t> file which contains the outline of the labelled dataset (SIGPAC data).</a:t>
            </a:r>
          </a:p>
        </p:txBody>
      </p:sp>
      <p:sp>
        <p:nvSpPr>
          <p:cNvPr id="1109" name="Google Shape;1109;p38"/>
          <p:cNvSpPr txBox="1">
            <a:spLocks noGrp="1"/>
          </p:cNvSpPr>
          <p:nvPr>
            <p:ph type="subTitle" idx="4294967295"/>
          </p:nvPr>
        </p:nvSpPr>
        <p:spPr>
          <a:xfrm>
            <a:off x="2087214" y="1162602"/>
            <a:ext cx="4284320" cy="1272410"/>
          </a:xfrm>
          <a:prstGeom prst="rect">
            <a:avLst/>
          </a:prstGeom>
        </p:spPr>
        <p:txBody>
          <a:bodyPr spcFirstLastPara="1" wrap="square" lIns="91425" tIns="91425" rIns="91425" bIns="91425" anchor="b" anchorCtr="0">
            <a:noAutofit/>
          </a:bodyPr>
          <a:lstStyle/>
          <a:p>
            <a:pPr marL="596900" lvl="1" indent="0">
              <a:buNone/>
            </a:pPr>
            <a:r>
              <a:rPr lang="en-US" sz="1100"/>
              <a:t>A “Training Zone” is an area selection within the labelled dataset geometry, so that a region with a good distribution of irrigated and non-irrigated classes can be used for training. If this is not uploaded, the training scope defaults to the full scope of the labelled dataset.</a:t>
            </a:r>
          </a:p>
        </p:txBody>
      </p:sp>
      <p:sp>
        <p:nvSpPr>
          <p:cNvPr id="1110" name="Google Shape;1110;p38"/>
          <p:cNvSpPr txBox="1">
            <a:spLocks noGrp="1"/>
          </p:cNvSpPr>
          <p:nvPr>
            <p:ph type="ctrTitle" idx="4294967295"/>
          </p:nvPr>
        </p:nvSpPr>
        <p:spPr>
          <a:xfrm>
            <a:off x="164208" y="306009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Step 01</a:t>
            </a:r>
            <a:endParaRPr sz="2400">
              <a:solidFill>
                <a:schemeClr val="accent2"/>
              </a:solidFill>
            </a:endParaRPr>
          </a:p>
        </p:txBody>
      </p:sp>
      <p:sp>
        <p:nvSpPr>
          <p:cNvPr id="1111" name="Google Shape;1111;p38"/>
          <p:cNvSpPr txBox="1">
            <a:spLocks noGrp="1"/>
          </p:cNvSpPr>
          <p:nvPr>
            <p:ph type="ctrTitle" idx="4294967295"/>
          </p:nvPr>
        </p:nvSpPr>
        <p:spPr>
          <a:xfrm>
            <a:off x="1738863" y="2314369"/>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Step 02</a:t>
            </a:r>
            <a:endParaRPr sz="2400">
              <a:solidFill>
                <a:schemeClr val="accent1"/>
              </a:solidFill>
            </a:endParaRPr>
          </a:p>
        </p:txBody>
      </p:sp>
      <p:sp>
        <p:nvSpPr>
          <p:cNvPr id="1112" name="Google Shape;1112;p38"/>
          <p:cNvSpPr txBox="1">
            <a:spLocks noGrp="1"/>
          </p:cNvSpPr>
          <p:nvPr>
            <p:ph type="ctrTitle" idx="4294967295"/>
          </p:nvPr>
        </p:nvSpPr>
        <p:spPr>
          <a:xfrm>
            <a:off x="3547027" y="302048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Step 03</a:t>
            </a:r>
            <a:endParaRPr sz="2400">
              <a:solidFill>
                <a:schemeClr val="accent3"/>
              </a:solidFill>
            </a:endParaRPr>
          </a:p>
        </p:txBody>
      </p:sp>
      <p:sp>
        <p:nvSpPr>
          <p:cNvPr id="1113" name="Google Shape;1113;p38"/>
          <p:cNvSpPr txBox="1">
            <a:spLocks noGrp="1"/>
          </p:cNvSpPr>
          <p:nvPr>
            <p:ph type="ctrTitle" idx="4294967295"/>
          </p:nvPr>
        </p:nvSpPr>
        <p:spPr>
          <a:xfrm>
            <a:off x="5430510" y="232442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Step 04</a:t>
            </a:r>
            <a:endParaRPr sz="2400">
              <a:solidFill>
                <a:schemeClr val="accent4"/>
              </a:solidFill>
            </a:endParaRPr>
          </a:p>
        </p:txBody>
      </p:sp>
      <p:grpSp>
        <p:nvGrpSpPr>
          <p:cNvPr id="34" name="Google Shape;1099;p38">
            <a:extLst>
              <a:ext uri="{FF2B5EF4-FFF2-40B4-BE49-F238E27FC236}">
                <a16:creationId xmlns:a16="http://schemas.microsoft.com/office/drawing/2014/main" id="{6E1D0342-EABA-4B58-809A-2ACAB78439AD}"/>
              </a:ext>
            </a:extLst>
          </p:cNvPr>
          <p:cNvGrpSpPr/>
          <p:nvPr/>
        </p:nvGrpSpPr>
        <p:grpSpPr>
          <a:xfrm>
            <a:off x="7992064" y="2722977"/>
            <a:ext cx="373500" cy="373500"/>
            <a:chOff x="7457825" y="1912500"/>
            <a:chExt cx="373500" cy="373500"/>
          </a:xfrm>
          <a:solidFill>
            <a:srgbClr val="002060"/>
          </a:solidFill>
        </p:grpSpPr>
        <p:sp>
          <p:nvSpPr>
            <p:cNvPr id="35" name="Google Shape;1100;p38">
              <a:extLst>
                <a:ext uri="{FF2B5EF4-FFF2-40B4-BE49-F238E27FC236}">
                  <a16:creationId xmlns:a16="http://schemas.microsoft.com/office/drawing/2014/main" id="{1767C0EF-C936-4475-806A-5A6DBF793A4F}"/>
                </a:ext>
              </a:extLst>
            </p:cNvPr>
            <p:cNvSpPr/>
            <p:nvPr/>
          </p:nvSpPr>
          <p:spPr>
            <a:xfrm>
              <a:off x="7559211" y="2003850"/>
              <a:ext cx="190800" cy="190800"/>
            </a:xfrm>
            <a:prstGeom prst="ellipse">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1;p38">
              <a:extLst>
                <a:ext uri="{FF2B5EF4-FFF2-40B4-BE49-F238E27FC236}">
                  <a16:creationId xmlns:a16="http://schemas.microsoft.com/office/drawing/2014/main" id="{E9631CB2-6AC3-4479-BE39-45F3DC488190}"/>
                </a:ext>
              </a:extLst>
            </p:cNvPr>
            <p:cNvSpPr/>
            <p:nvPr/>
          </p:nvSpPr>
          <p:spPr>
            <a:xfrm>
              <a:off x="7457825" y="1912500"/>
              <a:ext cx="373500" cy="373500"/>
            </a:xfrm>
            <a:prstGeom prst="donut">
              <a:avLst>
                <a:gd name="adj" fmla="val 10193"/>
              </a:avLst>
            </a:prstGeom>
            <a:solidFill>
              <a:srgbClr val="FF0000"/>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1086;p38">
            <a:extLst>
              <a:ext uri="{FF2B5EF4-FFF2-40B4-BE49-F238E27FC236}">
                <a16:creationId xmlns:a16="http://schemas.microsoft.com/office/drawing/2014/main" id="{D5757FD7-0337-48D9-A520-15CE22BC6ABA}"/>
              </a:ext>
            </a:extLst>
          </p:cNvPr>
          <p:cNvCxnSpPr/>
          <p:nvPr/>
        </p:nvCxnSpPr>
        <p:spPr>
          <a:xfrm>
            <a:off x="8188041" y="2436249"/>
            <a:ext cx="0" cy="455100"/>
          </a:xfrm>
          <a:prstGeom prst="straightConnector1">
            <a:avLst/>
          </a:prstGeom>
          <a:noFill/>
          <a:ln w="19050" cap="flat" cmpd="sng">
            <a:solidFill>
              <a:schemeClr val="lt2"/>
            </a:solidFill>
            <a:prstDash val="solid"/>
            <a:round/>
            <a:headEnd type="none" w="med" len="med"/>
            <a:tailEnd type="none" w="med" len="med"/>
          </a:ln>
        </p:spPr>
      </p:cxnSp>
      <p:sp>
        <p:nvSpPr>
          <p:cNvPr id="38" name="Google Shape;1113;p38">
            <a:extLst>
              <a:ext uri="{FF2B5EF4-FFF2-40B4-BE49-F238E27FC236}">
                <a16:creationId xmlns:a16="http://schemas.microsoft.com/office/drawing/2014/main" id="{36790195-8103-478B-80AF-2B223963CCF0}"/>
              </a:ext>
            </a:extLst>
          </p:cNvPr>
          <p:cNvSpPr txBox="1">
            <a:spLocks/>
          </p:cNvSpPr>
          <p:nvPr/>
        </p:nvSpPr>
        <p:spPr>
          <a:xfrm>
            <a:off x="7554891" y="3115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fr-FR" sz="2400" err="1">
                <a:solidFill>
                  <a:srgbClr val="FF0000"/>
                </a:solidFill>
              </a:rPr>
              <a:t>Step</a:t>
            </a:r>
            <a:r>
              <a:rPr lang="fr-FR" sz="2400">
                <a:solidFill>
                  <a:srgbClr val="FF0000"/>
                </a:solidFill>
              </a:rPr>
              <a:t> 05</a:t>
            </a:r>
          </a:p>
        </p:txBody>
      </p:sp>
      <p:sp>
        <p:nvSpPr>
          <p:cNvPr id="42" name="ZoneTexte 41">
            <a:extLst>
              <a:ext uri="{FF2B5EF4-FFF2-40B4-BE49-F238E27FC236}">
                <a16:creationId xmlns:a16="http://schemas.microsoft.com/office/drawing/2014/main" id="{805A2B02-EAB7-450E-99D5-3E488AABC584}"/>
              </a:ext>
            </a:extLst>
          </p:cNvPr>
          <p:cNvSpPr txBox="1"/>
          <p:nvPr/>
        </p:nvSpPr>
        <p:spPr>
          <a:xfrm>
            <a:off x="6528960" y="1467941"/>
            <a:ext cx="2735369" cy="600164"/>
          </a:xfrm>
          <a:prstGeom prst="rect">
            <a:avLst/>
          </a:prstGeom>
          <a:noFill/>
        </p:spPr>
        <p:txBody>
          <a:bodyPr wrap="square">
            <a:spAutoFit/>
          </a:bodyPr>
          <a:lstStyle/>
          <a:p>
            <a:r>
              <a:rPr lang="en-US" sz="1100">
                <a:solidFill>
                  <a:schemeClr val="bg1"/>
                </a:solidFill>
                <a:latin typeface="Maven Pro" panose="020B0604020202020204" charset="0"/>
              </a:rPr>
              <a:t>Now we can set the scale for export and click the button to generate a .</a:t>
            </a:r>
            <a:r>
              <a:rPr lang="en-US" sz="1100" err="1">
                <a:solidFill>
                  <a:schemeClr val="bg1"/>
                </a:solidFill>
                <a:latin typeface="Maven Pro" panose="020B0604020202020204" charset="0"/>
              </a:rPr>
              <a:t>tif</a:t>
            </a:r>
            <a:r>
              <a:rPr lang="en-US" sz="1100">
                <a:solidFill>
                  <a:schemeClr val="bg1"/>
                </a:solidFill>
                <a:latin typeface="Maven Pro" panose="020B0604020202020204" charset="0"/>
              </a:rPr>
              <a:t> image of the classified training zone.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6" name="Google Shape;1086;p38"/>
          <p:cNvCxnSpPr/>
          <p:nvPr/>
        </p:nvCxnSpPr>
        <p:spPr>
          <a:xfrm>
            <a:off x="2740716" y="2314118"/>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6194275" y="2886118"/>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30057" y="20066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t>Tkinter</a:t>
            </a:r>
            <a:r>
              <a:rPr lang="en-US"/>
              <a:t> interface steps</a:t>
            </a:r>
            <a:endParaRPr/>
          </a:p>
        </p:txBody>
      </p:sp>
      <p:cxnSp>
        <p:nvCxnSpPr>
          <p:cNvPr id="1089" name="Google Shape;1089;p38"/>
          <p:cNvCxnSpPr>
            <a:cxnSpLocks/>
          </p:cNvCxnSpPr>
          <p:nvPr/>
        </p:nvCxnSpPr>
        <p:spPr>
          <a:xfrm>
            <a:off x="1959427" y="2819295"/>
            <a:ext cx="4752871" cy="8373"/>
          </a:xfrm>
          <a:prstGeom prst="straightConnector1">
            <a:avLst/>
          </a:prstGeom>
          <a:noFill/>
          <a:ln w="19050" cap="flat" cmpd="sng">
            <a:solidFill>
              <a:schemeClr val="lt2"/>
            </a:solidFill>
            <a:prstDash val="solid"/>
            <a:round/>
            <a:headEnd type="none" w="med" len="med"/>
            <a:tailEnd type="none" w="med" len="med"/>
          </a:ln>
        </p:spPr>
      </p:cxnSp>
      <p:grpSp>
        <p:nvGrpSpPr>
          <p:cNvPr id="1096" name="Google Shape;1096;p38"/>
          <p:cNvGrpSpPr/>
          <p:nvPr/>
        </p:nvGrpSpPr>
        <p:grpSpPr>
          <a:xfrm>
            <a:off x="2555629" y="2640918"/>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5990774" y="2640918"/>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38"/>
          <p:cNvSpPr txBox="1">
            <a:spLocks noGrp="1"/>
          </p:cNvSpPr>
          <p:nvPr>
            <p:ph type="ctrTitle" idx="4294967295"/>
          </p:nvPr>
        </p:nvSpPr>
        <p:spPr>
          <a:xfrm>
            <a:off x="2097516" y="316757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Step 06</a:t>
            </a:r>
            <a:endParaRPr sz="2400">
              <a:solidFill>
                <a:schemeClr val="accent3"/>
              </a:solidFill>
            </a:endParaRPr>
          </a:p>
        </p:txBody>
      </p:sp>
      <p:sp>
        <p:nvSpPr>
          <p:cNvPr id="1113" name="Google Shape;1113;p38"/>
          <p:cNvSpPr txBox="1">
            <a:spLocks noGrp="1"/>
          </p:cNvSpPr>
          <p:nvPr>
            <p:ph type="ctrTitle" idx="4294967295"/>
          </p:nvPr>
        </p:nvSpPr>
        <p:spPr>
          <a:xfrm>
            <a:off x="5581238" y="223398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Step 07</a:t>
            </a:r>
            <a:endParaRPr sz="2400">
              <a:solidFill>
                <a:schemeClr val="accent4"/>
              </a:solidFill>
            </a:endParaRPr>
          </a:p>
        </p:txBody>
      </p:sp>
      <p:sp>
        <p:nvSpPr>
          <p:cNvPr id="44" name="ZoneTexte 43">
            <a:extLst>
              <a:ext uri="{FF2B5EF4-FFF2-40B4-BE49-F238E27FC236}">
                <a16:creationId xmlns:a16="http://schemas.microsoft.com/office/drawing/2014/main" id="{9B4EC5BB-15E9-4623-BF78-394918A6FC07}"/>
              </a:ext>
            </a:extLst>
          </p:cNvPr>
          <p:cNvSpPr txBox="1"/>
          <p:nvPr/>
        </p:nvSpPr>
        <p:spPr>
          <a:xfrm>
            <a:off x="1321064" y="1510989"/>
            <a:ext cx="3401657" cy="769441"/>
          </a:xfrm>
          <a:prstGeom prst="rect">
            <a:avLst/>
          </a:prstGeom>
          <a:noFill/>
        </p:spPr>
        <p:txBody>
          <a:bodyPr wrap="square">
            <a:spAutoFit/>
          </a:bodyPr>
          <a:lstStyle/>
          <a:p>
            <a:pPr lvl="1" algn="ctr"/>
            <a:r>
              <a:rPr lang="en-US" sz="1100">
                <a:solidFill>
                  <a:schemeClr val="bg1"/>
                </a:solidFill>
                <a:latin typeface="Maven Pro" panose="020B0604020202020204" charset="0"/>
              </a:rPr>
              <a:t>To run a prediction, we can upload the </a:t>
            </a:r>
            <a:r>
              <a:rPr lang="en-US" sz="1100" err="1">
                <a:solidFill>
                  <a:schemeClr val="bg1"/>
                </a:solidFill>
                <a:latin typeface="Maven Pro" panose="020B0604020202020204" charset="0"/>
              </a:rPr>
              <a:t>geojson</a:t>
            </a:r>
            <a:r>
              <a:rPr lang="en-US" sz="1100">
                <a:solidFill>
                  <a:schemeClr val="bg1"/>
                </a:solidFill>
                <a:latin typeface="Maven Pro" panose="020B0604020202020204" charset="0"/>
              </a:rPr>
              <a:t> file of the region (</a:t>
            </a:r>
            <a:r>
              <a:rPr lang="en-US" sz="1100" err="1">
                <a:solidFill>
                  <a:schemeClr val="bg1"/>
                </a:solidFill>
                <a:latin typeface="Maven Pro" panose="020B0604020202020204" charset="0"/>
              </a:rPr>
              <a:t>Occitanie</a:t>
            </a:r>
            <a:r>
              <a:rPr lang="en-US" sz="1100">
                <a:solidFill>
                  <a:schemeClr val="bg1"/>
                </a:solidFill>
                <a:latin typeface="Maven Pro" panose="020B0604020202020204" charset="0"/>
              </a:rPr>
              <a:t> in our case) and then setting the scale and exporting the </a:t>
            </a:r>
            <a:r>
              <a:rPr lang="en-US" sz="1100" err="1">
                <a:solidFill>
                  <a:schemeClr val="bg1"/>
                </a:solidFill>
                <a:latin typeface="Maven Pro" panose="020B0604020202020204" charset="0"/>
              </a:rPr>
              <a:t>predition</a:t>
            </a:r>
            <a:r>
              <a:rPr lang="en-US" sz="1100">
                <a:solidFill>
                  <a:schemeClr val="bg1"/>
                </a:solidFill>
                <a:latin typeface="Maven Pro" panose="020B0604020202020204" charset="0"/>
              </a:rPr>
              <a:t> result as a .</a:t>
            </a:r>
            <a:r>
              <a:rPr lang="en-US" sz="1100" err="1">
                <a:solidFill>
                  <a:schemeClr val="bg1"/>
                </a:solidFill>
                <a:latin typeface="Maven Pro" panose="020B0604020202020204" charset="0"/>
              </a:rPr>
              <a:t>tif</a:t>
            </a:r>
            <a:r>
              <a:rPr lang="en-US" sz="1100">
                <a:solidFill>
                  <a:schemeClr val="bg1"/>
                </a:solidFill>
                <a:latin typeface="Maven Pro" panose="020B0604020202020204" charset="0"/>
              </a:rPr>
              <a:t> image.</a:t>
            </a:r>
          </a:p>
        </p:txBody>
      </p:sp>
      <p:sp>
        <p:nvSpPr>
          <p:cNvPr id="39" name="ZoneTexte 38">
            <a:extLst>
              <a:ext uri="{FF2B5EF4-FFF2-40B4-BE49-F238E27FC236}">
                <a16:creationId xmlns:a16="http://schemas.microsoft.com/office/drawing/2014/main" id="{E7681941-B002-4009-BA02-3FDAB56D21F8}"/>
              </a:ext>
            </a:extLst>
          </p:cNvPr>
          <p:cNvSpPr txBox="1"/>
          <p:nvPr/>
        </p:nvSpPr>
        <p:spPr>
          <a:xfrm>
            <a:off x="4493446" y="3341218"/>
            <a:ext cx="3401657" cy="938719"/>
          </a:xfrm>
          <a:prstGeom prst="rect">
            <a:avLst/>
          </a:prstGeom>
          <a:noFill/>
        </p:spPr>
        <p:txBody>
          <a:bodyPr wrap="square">
            <a:spAutoFit/>
          </a:bodyPr>
          <a:lstStyle/>
          <a:p>
            <a:pPr lvl="1" algn="ctr"/>
            <a:r>
              <a:rPr lang="en-US" sz="1100">
                <a:solidFill>
                  <a:schemeClr val="bg1"/>
                </a:solidFill>
                <a:latin typeface="Maven Pro" panose="020B0604020202020204" charset="0"/>
              </a:rPr>
              <a:t>The export process can take a very long time based on the scale which has been set. However once the task has been initiated, the process runs on the earth engine cloud and downloads the output into the associated google drive account.</a:t>
            </a:r>
          </a:p>
        </p:txBody>
      </p:sp>
    </p:spTree>
    <p:extLst>
      <p:ext uri="{BB962C8B-B14F-4D97-AF65-F5344CB8AC3E}">
        <p14:creationId xmlns:p14="http://schemas.microsoft.com/office/powerpoint/2010/main" val="226841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410375" y="18164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1167" name="Google Shape;1167;p42"/>
          <p:cNvSpPr txBox="1">
            <a:spLocks noGrp="1"/>
          </p:cNvSpPr>
          <p:nvPr>
            <p:ph type="subTitle" idx="1"/>
          </p:nvPr>
        </p:nvSpPr>
        <p:spPr>
          <a:xfrm>
            <a:off x="-37331" y="1350655"/>
            <a:ext cx="3181677" cy="10827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a:t>For prediction on the </a:t>
            </a:r>
            <a:r>
              <a:rPr lang="en-US" sz="1100" err="1"/>
              <a:t>Occitanie</a:t>
            </a:r>
            <a:r>
              <a:rPr lang="en-US" sz="1100"/>
              <a:t> region, a scale 30 or 20 export results in a single .</a:t>
            </a:r>
            <a:r>
              <a:rPr lang="en-US" sz="1100" err="1"/>
              <a:t>tif</a:t>
            </a:r>
            <a:r>
              <a:rPr lang="en-US" sz="1100"/>
              <a:t> image. Scale 10 produces 2 images and a scale 5 produces 8 images. If multiple images are produced, they have to be merged using a tool like QGIS.</a:t>
            </a:r>
          </a:p>
        </p:txBody>
      </p:sp>
      <p:sp>
        <p:nvSpPr>
          <p:cNvPr id="1168" name="Google Shape;1168;p42"/>
          <p:cNvSpPr txBox="1">
            <a:spLocks noGrp="1"/>
          </p:cNvSpPr>
          <p:nvPr>
            <p:ph type="subTitle" idx="3"/>
          </p:nvPr>
        </p:nvSpPr>
        <p:spPr>
          <a:xfrm>
            <a:off x="3119170" y="1476978"/>
            <a:ext cx="2982379" cy="1081448"/>
          </a:xfrm>
          <a:prstGeom prst="rect">
            <a:avLst/>
          </a:prstGeom>
        </p:spPr>
        <p:txBody>
          <a:bodyPr spcFirstLastPara="1" wrap="square" lIns="91425" tIns="91425" rIns="91425" bIns="91425" anchor="t" anchorCtr="0">
            <a:noAutofit/>
          </a:bodyPr>
          <a:lstStyle/>
          <a:p>
            <a:r>
              <a:rPr lang="en-US" sz="1100"/>
              <a:t>        In our case, we ran prediction for the entire </a:t>
            </a:r>
            <a:r>
              <a:rPr lang="en-US" sz="1100" err="1"/>
              <a:t>Occitanie</a:t>
            </a:r>
            <a:r>
              <a:rPr lang="en-US" sz="1100"/>
              <a:t> region. We retrieved the agricultural parcel boundaries from RPG (</a:t>
            </a:r>
            <a:r>
              <a:rPr lang="en-US" sz="1100" err="1"/>
              <a:t>Registre</a:t>
            </a:r>
            <a:r>
              <a:rPr lang="en-US" sz="1100"/>
              <a:t> </a:t>
            </a:r>
            <a:r>
              <a:rPr lang="en-US" sz="1100" err="1"/>
              <a:t>parcellaire</a:t>
            </a:r>
            <a:r>
              <a:rPr lang="en-US" sz="1100"/>
              <a:t> </a:t>
            </a:r>
            <a:r>
              <a:rPr lang="en-US" sz="1100" err="1"/>
              <a:t>graphique</a:t>
            </a:r>
            <a:r>
              <a:rPr lang="en-US" sz="1100"/>
              <a:t>) data.gouv.fr official website. </a:t>
            </a:r>
          </a:p>
        </p:txBody>
      </p:sp>
      <p:sp>
        <p:nvSpPr>
          <p:cNvPr id="1170" name="Google Shape;1170;p42"/>
          <p:cNvSpPr txBox="1">
            <a:spLocks noGrp="1"/>
          </p:cNvSpPr>
          <p:nvPr>
            <p:ph type="subTitle" idx="5"/>
          </p:nvPr>
        </p:nvSpPr>
        <p:spPr>
          <a:xfrm>
            <a:off x="6229728" y="1239566"/>
            <a:ext cx="2685415" cy="824100"/>
          </a:xfrm>
          <a:prstGeom prst="rect">
            <a:avLst/>
          </a:prstGeom>
        </p:spPr>
        <p:txBody>
          <a:bodyPr spcFirstLastPara="1" wrap="square" lIns="91425" tIns="91425" rIns="91425" bIns="91425" anchor="t" anchorCtr="0">
            <a:noAutofit/>
          </a:bodyPr>
          <a:lstStyle/>
          <a:p>
            <a:r>
              <a:rPr lang="en-US" sz="1000"/>
              <a:t>The count of pixels in each parcel of the predicted image, varies based on the scale of export. A scale of 30m will have bigger pixels and hence lesser count compared to a scale of 5m which will have smaller pixels and hence more count.</a:t>
            </a:r>
          </a:p>
        </p:txBody>
      </p:sp>
      <p:sp>
        <p:nvSpPr>
          <p:cNvPr id="1172" name="Google Shape;1172;p42"/>
          <p:cNvSpPr txBox="1">
            <a:spLocks noGrp="1"/>
          </p:cNvSpPr>
          <p:nvPr>
            <p:ph type="subTitle" idx="8"/>
          </p:nvPr>
        </p:nvSpPr>
        <p:spPr>
          <a:xfrm>
            <a:off x="-199469" y="3363219"/>
            <a:ext cx="3181676" cy="1233426"/>
          </a:xfrm>
          <a:prstGeom prst="rect">
            <a:avLst/>
          </a:prstGeom>
        </p:spPr>
        <p:txBody>
          <a:bodyPr spcFirstLastPara="1" wrap="square" lIns="91425" tIns="91425" rIns="91425" bIns="91425" anchor="t" anchorCtr="0">
            <a:noAutofit/>
          </a:bodyPr>
          <a:lstStyle/>
          <a:p>
            <a:r>
              <a:rPr lang="en-US" sz="1100"/>
              <a:t>To run prediction on any department, only the boundary </a:t>
            </a:r>
            <a:r>
              <a:rPr lang="en-US" sz="1100" err="1"/>
              <a:t>geojson</a:t>
            </a:r>
            <a:r>
              <a:rPr lang="en-US" sz="1100"/>
              <a:t> file is required. This can be downloaded readily from a web search. For predicting a specific region, the boundary can be drawn using a website tool like geojson.io</a:t>
            </a:r>
          </a:p>
        </p:txBody>
      </p:sp>
      <p:sp>
        <p:nvSpPr>
          <p:cNvPr id="1174" name="Google Shape;1174;p42"/>
          <p:cNvSpPr txBox="1">
            <a:spLocks noGrp="1"/>
          </p:cNvSpPr>
          <p:nvPr>
            <p:ph type="subTitle" idx="13"/>
          </p:nvPr>
        </p:nvSpPr>
        <p:spPr>
          <a:xfrm>
            <a:off x="2974769" y="3409849"/>
            <a:ext cx="3146491" cy="824100"/>
          </a:xfrm>
          <a:prstGeom prst="rect">
            <a:avLst/>
          </a:prstGeom>
        </p:spPr>
        <p:txBody>
          <a:bodyPr spcFirstLastPara="1" wrap="square" lIns="91425" tIns="91425" rIns="91425" bIns="91425" anchor="t" anchorCtr="0">
            <a:noAutofit/>
          </a:bodyPr>
          <a:lstStyle/>
          <a:p>
            <a:r>
              <a:rPr lang="en-US" sz="1100"/>
              <a:t>	Using </a:t>
            </a:r>
            <a:r>
              <a:rPr lang="en-US" sz="1100" err="1"/>
              <a:t>qgis</a:t>
            </a:r>
            <a:r>
              <a:rPr lang="en-US" sz="1100"/>
              <a:t> software, we calculated the zonal statistics for each parcel. If the percentage of irrigated pixels in a parcel is more than 50%, then we can conclude that the parcel has been irrigated. </a:t>
            </a:r>
          </a:p>
        </p:txBody>
      </p:sp>
      <p:sp>
        <p:nvSpPr>
          <p:cNvPr id="1176" name="Google Shape;1176;p42"/>
          <p:cNvSpPr txBox="1">
            <a:spLocks noGrp="1"/>
          </p:cNvSpPr>
          <p:nvPr>
            <p:ph type="subTitle" idx="15"/>
          </p:nvPr>
        </p:nvSpPr>
        <p:spPr>
          <a:xfrm>
            <a:off x="5757704" y="3282835"/>
            <a:ext cx="3469873" cy="824100"/>
          </a:xfrm>
          <a:prstGeom prst="rect">
            <a:avLst/>
          </a:prstGeom>
        </p:spPr>
        <p:txBody>
          <a:bodyPr spcFirstLastPara="1" wrap="square" lIns="91425" tIns="91425" rIns="91425" bIns="91425" anchor="t" anchorCtr="0">
            <a:noAutofit/>
          </a:bodyPr>
          <a:lstStyle/>
          <a:p>
            <a:r>
              <a:rPr lang="en-US" sz="1000"/>
              <a:t>	The parameters for the training of the model is fixed in the backend and cannot be changed in the interface. We used a random forest classifier model. For sampling the data, 20k random points were blasted onto the SIGPAC dataset where each point samples pixels at a scale of 30m. If the scale is set to be smaller than this, the training data becomes more sensitive to the intra parcel variation of pixel backscatter values and negatively affects the model performance for predictions.</a:t>
            </a:r>
          </a:p>
        </p:txBody>
      </p:sp>
      <p:sp>
        <p:nvSpPr>
          <p:cNvPr id="1177" name="Google Shape;1177;p42"/>
          <p:cNvSpPr/>
          <p:nvPr/>
        </p:nvSpPr>
        <p:spPr>
          <a:xfrm>
            <a:off x="1248188" y="3021585"/>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521936"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7647870" y="290846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1258236" y="848171"/>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531982" y="1072810"/>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672746" y="803918"/>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42"/>
          <p:cNvCxnSpPr>
            <a:cxnSpLocks/>
            <a:stCxn id="1180" idx="3"/>
            <a:endCxn id="1178" idx="1"/>
          </p:cNvCxnSpPr>
          <p:nvPr/>
        </p:nvCxnSpPr>
        <p:spPr>
          <a:xfrm>
            <a:off x="1673736" y="1055921"/>
            <a:ext cx="2848200" cy="215711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flipV="1">
            <a:off x="4937436" y="1011668"/>
            <a:ext cx="2735310" cy="2201366"/>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26" name="ZoneTexte 25">
            <a:extLst>
              <a:ext uri="{FF2B5EF4-FFF2-40B4-BE49-F238E27FC236}">
                <a16:creationId xmlns:a16="http://schemas.microsoft.com/office/drawing/2014/main" id="{9B9D348B-028D-45BA-A3E3-E74D7D48C4BF}"/>
              </a:ext>
            </a:extLst>
          </p:cNvPr>
          <p:cNvSpPr txBox="1"/>
          <p:nvPr/>
        </p:nvSpPr>
        <p:spPr>
          <a:xfrm>
            <a:off x="1305873" y="846557"/>
            <a:ext cx="179545" cy="384721"/>
          </a:xfrm>
          <a:prstGeom prst="rect">
            <a:avLst/>
          </a:prstGeom>
          <a:noFill/>
        </p:spPr>
        <p:txBody>
          <a:bodyPr wrap="square" rtlCol="0">
            <a:spAutoFit/>
          </a:bodyPr>
          <a:lstStyle/>
          <a:p>
            <a:r>
              <a:rPr lang="en-US" sz="1900">
                <a:solidFill>
                  <a:schemeClr val="bg1"/>
                </a:solidFill>
                <a:latin typeface="Maven Pro" panose="020B0604020202020204" charset="0"/>
              </a:rPr>
              <a:t>1</a:t>
            </a:r>
          </a:p>
        </p:txBody>
      </p:sp>
      <p:sp>
        <p:nvSpPr>
          <p:cNvPr id="108" name="ZoneTexte 107">
            <a:extLst>
              <a:ext uri="{FF2B5EF4-FFF2-40B4-BE49-F238E27FC236}">
                <a16:creationId xmlns:a16="http://schemas.microsoft.com/office/drawing/2014/main" id="{BCF5C8D1-7229-4E3F-8CF6-83ECF053942D}"/>
              </a:ext>
            </a:extLst>
          </p:cNvPr>
          <p:cNvSpPr txBox="1"/>
          <p:nvPr/>
        </p:nvSpPr>
        <p:spPr>
          <a:xfrm>
            <a:off x="1315123" y="3041776"/>
            <a:ext cx="179545" cy="384721"/>
          </a:xfrm>
          <a:prstGeom prst="rect">
            <a:avLst/>
          </a:prstGeom>
          <a:noFill/>
        </p:spPr>
        <p:txBody>
          <a:bodyPr wrap="square" rtlCol="0">
            <a:spAutoFit/>
          </a:bodyPr>
          <a:lstStyle/>
          <a:p>
            <a:r>
              <a:rPr lang="en-US" sz="1900">
                <a:solidFill>
                  <a:schemeClr val="bg1"/>
                </a:solidFill>
                <a:latin typeface="Maven Pro" panose="020B0604020202020204" charset="0"/>
              </a:rPr>
              <a:t>2</a:t>
            </a:r>
          </a:p>
        </p:txBody>
      </p:sp>
      <p:sp>
        <p:nvSpPr>
          <p:cNvPr id="109" name="ZoneTexte 108">
            <a:extLst>
              <a:ext uri="{FF2B5EF4-FFF2-40B4-BE49-F238E27FC236}">
                <a16:creationId xmlns:a16="http://schemas.microsoft.com/office/drawing/2014/main" id="{0CE94581-FCA8-4568-9450-59C5F879BA56}"/>
              </a:ext>
            </a:extLst>
          </p:cNvPr>
          <p:cNvSpPr txBox="1"/>
          <p:nvPr/>
        </p:nvSpPr>
        <p:spPr>
          <a:xfrm>
            <a:off x="7713312" y="2909102"/>
            <a:ext cx="179545" cy="384721"/>
          </a:xfrm>
          <a:prstGeom prst="rect">
            <a:avLst/>
          </a:prstGeom>
          <a:noFill/>
        </p:spPr>
        <p:txBody>
          <a:bodyPr wrap="square" rtlCol="0">
            <a:spAutoFit/>
          </a:bodyPr>
          <a:lstStyle/>
          <a:p>
            <a:r>
              <a:rPr lang="en-US" sz="1900">
                <a:solidFill>
                  <a:schemeClr val="bg1"/>
                </a:solidFill>
                <a:latin typeface="Maven Pro" panose="020B0604020202020204" charset="0"/>
              </a:rPr>
              <a:t>6</a:t>
            </a:r>
          </a:p>
        </p:txBody>
      </p:sp>
      <p:sp>
        <p:nvSpPr>
          <p:cNvPr id="110" name="ZoneTexte 109">
            <a:extLst>
              <a:ext uri="{FF2B5EF4-FFF2-40B4-BE49-F238E27FC236}">
                <a16:creationId xmlns:a16="http://schemas.microsoft.com/office/drawing/2014/main" id="{0BACF4F6-F1A0-42A4-B19A-37BB9602DFB6}"/>
              </a:ext>
            </a:extLst>
          </p:cNvPr>
          <p:cNvSpPr txBox="1"/>
          <p:nvPr/>
        </p:nvSpPr>
        <p:spPr>
          <a:xfrm>
            <a:off x="7738306" y="793818"/>
            <a:ext cx="179545" cy="384721"/>
          </a:xfrm>
          <a:prstGeom prst="rect">
            <a:avLst/>
          </a:prstGeom>
          <a:noFill/>
        </p:spPr>
        <p:txBody>
          <a:bodyPr wrap="square" rtlCol="0">
            <a:spAutoFit/>
          </a:bodyPr>
          <a:lstStyle/>
          <a:p>
            <a:r>
              <a:rPr lang="en-US" sz="1900">
                <a:solidFill>
                  <a:schemeClr val="bg1"/>
                </a:solidFill>
                <a:latin typeface="Maven Pro" panose="020B0604020202020204" charset="0"/>
              </a:rPr>
              <a:t>5</a:t>
            </a:r>
          </a:p>
        </p:txBody>
      </p:sp>
      <p:sp>
        <p:nvSpPr>
          <p:cNvPr id="111" name="ZoneTexte 110">
            <a:extLst>
              <a:ext uri="{FF2B5EF4-FFF2-40B4-BE49-F238E27FC236}">
                <a16:creationId xmlns:a16="http://schemas.microsoft.com/office/drawing/2014/main" id="{E7DCD9A2-FBA9-4B79-9692-BD79988ECC8E}"/>
              </a:ext>
            </a:extLst>
          </p:cNvPr>
          <p:cNvSpPr txBox="1"/>
          <p:nvPr/>
        </p:nvSpPr>
        <p:spPr>
          <a:xfrm>
            <a:off x="4588157" y="1095006"/>
            <a:ext cx="179545" cy="384721"/>
          </a:xfrm>
          <a:prstGeom prst="rect">
            <a:avLst/>
          </a:prstGeom>
          <a:noFill/>
        </p:spPr>
        <p:txBody>
          <a:bodyPr wrap="square" rtlCol="0">
            <a:spAutoFit/>
          </a:bodyPr>
          <a:lstStyle/>
          <a:p>
            <a:r>
              <a:rPr lang="en-US" sz="1900">
                <a:solidFill>
                  <a:schemeClr val="bg1"/>
                </a:solidFill>
                <a:latin typeface="Maven Pro" panose="020B0604020202020204" charset="0"/>
              </a:rPr>
              <a:t>3</a:t>
            </a:r>
          </a:p>
        </p:txBody>
      </p:sp>
      <p:sp>
        <p:nvSpPr>
          <p:cNvPr id="112" name="ZoneTexte 111">
            <a:extLst>
              <a:ext uri="{FF2B5EF4-FFF2-40B4-BE49-F238E27FC236}">
                <a16:creationId xmlns:a16="http://schemas.microsoft.com/office/drawing/2014/main" id="{BBADA8E3-862C-4426-B40B-4B60F17EA9DE}"/>
              </a:ext>
            </a:extLst>
          </p:cNvPr>
          <p:cNvSpPr txBox="1"/>
          <p:nvPr/>
        </p:nvSpPr>
        <p:spPr>
          <a:xfrm>
            <a:off x="4584168" y="3018707"/>
            <a:ext cx="179545" cy="384721"/>
          </a:xfrm>
          <a:prstGeom prst="rect">
            <a:avLst/>
          </a:prstGeom>
          <a:noFill/>
        </p:spPr>
        <p:txBody>
          <a:bodyPr wrap="square" rtlCol="0">
            <a:spAutoFit/>
          </a:bodyPr>
          <a:lstStyle/>
          <a:p>
            <a:r>
              <a:rPr lang="en-US" sz="1900">
                <a:solidFill>
                  <a:schemeClr val="bg1"/>
                </a:solidFill>
                <a:latin typeface="Maven Pro" panose="020B0604020202020204" charset="0"/>
              </a:rPr>
              <a:t>4</a:t>
            </a:r>
          </a:p>
        </p:txBody>
      </p:sp>
      <p:pic>
        <p:nvPicPr>
          <p:cNvPr id="113" name="Image 112">
            <a:extLst>
              <a:ext uri="{FF2B5EF4-FFF2-40B4-BE49-F238E27FC236}">
                <a16:creationId xmlns:a16="http://schemas.microsoft.com/office/drawing/2014/main" id="{69BE3903-B862-4544-8B15-2BAA23F2859A}"/>
              </a:ext>
            </a:extLst>
          </p:cNvPr>
          <p:cNvPicPr>
            <a:picLocks noChangeAspect="1"/>
          </p:cNvPicPr>
          <p:nvPr/>
        </p:nvPicPr>
        <p:blipFill>
          <a:blip r:embed="rId3">
            <a:lum bright="70000" contrast="-70000"/>
          </a:blip>
          <a:stretch>
            <a:fillRect/>
          </a:stretch>
        </p:blipFill>
        <p:spPr>
          <a:xfrm>
            <a:off x="1708220" y="207670"/>
            <a:ext cx="503197" cy="5031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31459F8B-8569-473B-8749-07A54A31BE89}"/>
              </a:ext>
            </a:extLst>
          </p:cNvPr>
          <p:cNvSpPr>
            <a:spLocks noGrp="1"/>
          </p:cNvSpPr>
          <p:nvPr>
            <p:ph type="ctrTitle" idx="6"/>
          </p:nvPr>
        </p:nvSpPr>
        <p:spPr>
          <a:xfrm>
            <a:off x="387713" y="140370"/>
            <a:ext cx="4727700" cy="577800"/>
          </a:xfrm>
        </p:spPr>
        <p:txBody>
          <a:bodyPr/>
          <a:lstStyle/>
          <a:p>
            <a:r>
              <a:rPr lang="en"/>
              <a:t>Results</a:t>
            </a:r>
            <a:endParaRPr lang="en-US"/>
          </a:p>
        </p:txBody>
      </p:sp>
      <p:graphicFrame>
        <p:nvGraphicFramePr>
          <p:cNvPr id="18" name="TextBox 14">
            <a:extLst>
              <a:ext uri="{FF2B5EF4-FFF2-40B4-BE49-F238E27FC236}">
                <a16:creationId xmlns:a16="http://schemas.microsoft.com/office/drawing/2014/main" id="{C44907C0-B1AD-4E42-90CA-312495679586}"/>
              </a:ext>
            </a:extLst>
          </p:cNvPr>
          <p:cNvGraphicFramePr/>
          <p:nvPr>
            <p:extLst>
              <p:ext uri="{D42A27DB-BD31-4B8C-83A1-F6EECF244321}">
                <p14:modId xmlns:p14="http://schemas.microsoft.com/office/powerpoint/2010/main" val="628997820"/>
              </p:ext>
            </p:extLst>
          </p:nvPr>
        </p:nvGraphicFramePr>
        <p:xfrm>
          <a:off x="687475" y="306474"/>
          <a:ext cx="3638107" cy="4837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Image 18">
            <a:extLst>
              <a:ext uri="{FF2B5EF4-FFF2-40B4-BE49-F238E27FC236}">
                <a16:creationId xmlns:a16="http://schemas.microsoft.com/office/drawing/2014/main" id="{EA5C4E21-C87A-4904-9BBC-075C43AC9BBA}"/>
              </a:ext>
            </a:extLst>
          </p:cNvPr>
          <p:cNvPicPr>
            <a:picLocks noChangeAspect="1"/>
          </p:cNvPicPr>
          <p:nvPr/>
        </p:nvPicPr>
        <p:blipFill>
          <a:blip r:embed="rId7">
            <a:lum bright="70000" contrast="-70000"/>
          </a:blip>
          <a:stretch>
            <a:fillRect/>
          </a:stretch>
        </p:blipFill>
        <p:spPr>
          <a:xfrm>
            <a:off x="1708220" y="207670"/>
            <a:ext cx="503197" cy="503197"/>
          </a:xfrm>
          <a:prstGeom prst="rect">
            <a:avLst/>
          </a:prstGeom>
        </p:spPr>
      </p:pic>
      <p:grpSp>
        <p:nvGrpSpPr>
          <p:cNvPr id="20" name="Group 27">
            <a:extLst>
              <a:ext uri="{FF2B5EF4-FFF2-40B4-BE49-F238E27FC236}">
                <a16:creationId xmlns:a16="http://schemas.microsoft.com/office/drawing/2014/main" id="{10330D20-802D-4ECF-8BCE-6EDE70F1F93B}"/>
              </a:ext>
            </a:extLst>
          </p:cNvPr>
          <p:cNvGrpSpPr/>
          <p:nvPr/>
        </p:nvGrpSpPr>
        <p:grpSpPr>
          <a:xfrm>
            <a:off x="4458262" y="357573"/>
            <a:ext cx="4685738" cy="2501822"/>
            <a:chOff x="5507664" y="327672"/>
            <a:chExt cx="5903956" cy="3715101"/>
          </a:xfrm>
        </p:grpSpPr>
        <p:pic>
          <p:nvPicPr>
            <p:cNvPr id="21" name="Picture 10" descr="A picture containing text, fabric&#10;&#10;Description automatically generated">
              <a:extLst>
                <a:ext uri="{FF2B5EF4-FFF2-40B4-BE49-F238E27FC236}">
                  <a16:creationId xmlns:a16="http://schemas.microsoft.com/office/drawing/2014/main" id="{6EEE5BFD-BA17-47C3-AE99-215B197F92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8177" y="365125"/>
              <a:ext cx="952019" cy="2465765"/>
            </a:xfrm>
            <a:prstGeom prst="rect">
              <a:avLst/>
            </a:prstGeom>
          </p:spPr>
        </p:pic>
        <p:sp>
          <p:nvSpPr>
            <p:cNvPr id="22" name="TextBox 11">
              <a:extLst>
                <a:ext uri="{FF2B5EF4-FFF2-40B4-BE49-F238E27FC236}">
                  <a16:creationId xmlns:a16="http://schemas.microsoft.com/office/drawing/2014/main" id="{95BE2C53-5FCE-4BC2-8D61-ABAAE0045DBE}"/>
                </a:ext>
              </a:extLst>
            </p:cNvPr>
            <p:cNvSpPr txBox="1"/>
            <p:nvPr/>
          </p:nvSpPr>
          <p:spPr>
            <a:xfrm>
              <a:off x="6955148" y="2808777"/>
              <a:ext cx="1221707" cy="959774"/>
            </a:xfrm>
            <a:prstGeom prst="rect">
              <a:avLst/>
            </a:prstGeom>
            <a:noFill/>
          </p:spPr>
          <p:txBody>
            <a:bodyPr wrap="square" rtlCol="0">
              <a:spAutoFit/>
            </a:bodyPr>
            <a:lstStyle/>
            <a:p>
              <a:r>
                <a:rPr lang="en-US" sz="1200">
                  <a:solidFill>
                    <a:schemeClr val="bg1"/>
                  </a:solidFill>
                  <a:latin typeface="Maven Pro" panose="020B0604020202020204" charset="0"/>
                </a:rPr>
                <a:t>Scale 20</a:t>
              </a:r>
            </a:p>
            <a:p>
              <a:r>
                <a:rPr lang="en-US" sz="1200" err="1">
                  <a:solidFill>
                    <a:schemeClr val="bg1"/>
                  </a:solidFill>
                  <a:latin typeface="Maven Pro" panose="020B0604020202020204" charset="0"/>
                </a:rPr>
                <a:t>Irr</a:t>
              </a:r>
              <a:r>
                <a:rPr lang="en-US" sz="1200">
                  <a:solidFill>
                    <a:schemeClr val="bg1"/>
                  </a:solidFill>
                  <a:latin typeface="Maven Pro" panose="020B0604020202020204" charset="0"/>
                </a:rPr>
                <a:t>: 50.9%</a:t>
              </a:r>
            </a:p>
            <a:p>
              <a:r>
                <a:rPr lang="en-US" sz="1200">
                  <a:solidFill>
                    <a:schemeClr val="bg1"/>
                  </a:solidFill>
                  <a:latin typeface="Maven Pro" panose="020B0604020202020204" charset="0"/>
                </a:rPr>
                <a:t>Count: 535</a:t>
              </a:r>
            </a:p>
          </p:txBody>
        </p:sp>
        <p:sp>
          <p:nvSpPr>
            <p:cNvPr id="23" name="TextBox 12">
              <a:extLst>
                <a:ext uri="{FF2B5EF4-FFF2-40B4-BE49-F238E27FC236}">
                  <a16:creationId xmlns:a16="http://schemas.microsoft.com/office/drawing/2014/main" id="{36D3A640-301A-4D70-A465-CDBC067E0CBB}"/>
                </a:ext>
              </a:extLst>
            </p:cNvPr>
            <p:cNvSpPr txBox="1"/>
            <p:nvPr/>
          </p:nvSpPr>
          <p:spPr>
            <a:xfrm>
              <a:off x="8495626" y="2811664"/>
              <a:ext cx="1321984" cy="959775"/>
            </a:xfrm>
            <a:prstGeom prst="rect">
              <a:avLst/>
            </a:prstGeom>
            <a:noFill/>
          </p:spPr>
          <p:txBody>
            <a:bodyPr wrap="square" rtlCol="0">
              <a:spAutoFit/>
            </a:bodyPr>
            <a:lstStyle/>
            <a:p>
              <a:r>
                <a:rPr lang="en-US" sz="1200">
                  <a:solidFill>
                    <a:schemeClr val="bg1"/>
                  </a:solidFill>
                  <a:latin typeface="Maven Pro" panose="020B0604020202020204" charset="0"/>
                </a:rPr>
                <a:t>Scale 10</a:t>
              </a:r>
            </a:p>
            <a:p>
              <a:r>
                <a:rPr lang="en-US" sz="1200" err="1">
                  <a:solidFill>
                    <a:schemeClr val="bg1"/>
                  </a:solidFill>
                  <a:latin typeface="Maven Pro" panose="020B0604020202020204" charset="0"/>
                </a:rPr>
                <a:t>Irr</a:t>
              </a:r>
              <a:r>
                <a:rPr lang="en-US" sz="1200">
                  <a:solidFill>
                    <a:schemeClr val="bg1"/>
                  </a:solidFill>
                  <a:latin typeface="Maven Pro" panose="020B0604020202020204" charset="0"/>
                </a:rPr>
                <a:t>: 50.6%</a:t>
              </a:r>
            </a:p>
            <a:p>
              <a:r>
                <a:rPr lang="en-US" sz="1200">
                  <a:solidFill>
                    <a:schemeClr val="bg1"/>
                  </a:solidFill>
                  <a:latin typeface="Maven Pro" panose="020B0604020202020204" charset="0"/>
                </a:rPr>
                <a:t>Count: 2145</a:t>
              </a:r>
            </a:p>
          </p:txBody>
        </p:sp>
        <p:sp>
          <p:nvSpPr>
            <p:cNvPr id="24" name="TextBox 13">
              <a:extLst>
                <a:ext uri="{FF2B5EF4-FFF2-40B4-BE49-F238E27FC236}">
                  <a16:creationId xmlns:a16="http://schemas.microsoft.com/office/drawing/2014/main" id="{965C9FFE-CE95-42FB-8018-42A3DCB5C09D}"/>
                </a:ext>
              </a:extLst>
            </p:cNvPr>
            <p:cNvSpPr txBox="1"/>
            <p:nvPr/>
          </p:nvSpPr>
          <p:spPr>
            <a:xfrm>
              <a:off x="10089636" y="2808777"/>
              <a:ext cx="1321984" cy="1233996"/>
            </a:xfrm>
            <a:prstGeom prst="rect">
              <a:avLst/>
            </a:prstGeom>
            <a:noFill/>
          </p:spPr>
          <p:txBody>
            <a:bodyPr wrap="square" rtlCol="0">
              <a:spAutoFit/>
            </a:bodyPr>
            <a:lstStyle/>
            <a:p>
              <a:r>
                <a:rPr lang="en-US" sz="1200">
                  <a:solidFill>
                    <a:schemeClr val="bg1"/>
                  </a:solidFill>
                  <a:latin typeface="Maven Pro" panose="020B0604020202020204" charset="0"/>
                </a:rPr>
                <a:t>Scale 5</a:t>
              </a:r>
            </a:p>
            <a:p>
              <a:r>
                <a:rPr lang="en-US" sz="1200" err="1">
                  <a:solidFill>
                    <a:schemeClr val="bg1"/>
                  </a:solidFill>
                  <a:latin typeface="Maven Pro" panose="020B0604020202020204" charset="0"/>
                </a:rPr>
                <a:t>Irr</a:t>
              </a:r>
              <a:r>
                <a:rPr lang="en-US" sz="1200">
                  <a:solidFill>
                    <a:schemeClr val="bg1"/>
                  </a:solidFill>
                  <a:latin typeface="Maven Pro" panose="020B0604020202020204" charset="0"/>
                </a:rPr>
                <a:t>: 50.6%</a:t>
              </a:r>
            </a:p>
            <a:p>
              <a:r>
                <a:rPr lang="en-US" sz="1200">
                  <a:solidFill>
                    <a:schemeClr val="bg1"/>
                  </a:solidFill>
                  <a:latin typeface="Maven Pro" panose="020B0604020202020204" charset="0"/>
                </a:rPr>
                <a:t>Count: 8572</a:t>
              </a:r>
            </a:p>
          </p:txBody>
        </p:sp>
        <p:pic>
          <p:nvPicPr>
            <p:cNvPr id="25" name="Picture 6" descr="Background pattern&#10;&#10;Description automatically generated">
              <a:extLst>
                <a:ext uri="{FF2B5EF4-FFF2-40B4-BE49-F238E27FC236}">
                  <a16:creationId xmlns:a16="http://schemas.microsoft.com/office/drawing/2014/main" id="{E4D2A600-4DDF-464C-B5F3-986450664E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5148" y="327672"/>
              <a:ext cx="998500" cy="2465764"/>
            </a:xfrm>
            <a:prstGeom prst="rect">
              <a:avLst/>
            </a:prstGeom>
          </p:spPr>
        </p:pic>
        <p:pic>
          <p:nvPicPr>
            <p:cNvPr id="26" name="Picture 8" descr="Qr code&#10;&#10;Description automatically generated">
              <a:extLst>
                <a:ext uri="{FF2B5EF4-FFF2-40B4-BE49-F238E27FC236}">
                  <a16:creationId xmlns:a16="http://schemas.microsoft.com/office/drawing/2014/main" id="{FB9DA160-8097-41D2-B048-7BD7C3FC17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72086" y="370202"/>
              <a:ext cx="975265" cy="2465764"/>
            </a:xfrm>
            <a:prstGeom prst="rect">
              <a:avLst/>
            </a:prstGeom>
          </p:spPr>
        </p:pic>
        <p:sp>
          <p:nvSpPr>
            <p:cNvPr id="27" name="TextBox 15">
              <a:extLst>
                <a:ext uri="{FF2B5EF4-FFF2-40B4-BE49-F238E27FC236}">
                  <a16:creationId xmlns:a16="http://schemas.microsoft.com/office/drawing/2014/main" id="{86E4A20B-13E8-424C-87F1-4FA3FACA15FD}"/>
                </a:ext>
              </a:extLst>
            </p:cNvPr>
            <p:cNvSpPr txBox="1"/>
            <p:nvPr/>
          </p:nvSpPr>
          <p:spPr>
            <a:xfrm>
              <a:off x="5507664" y="1136341"/>
              <a:ext cx="1447482" cy="1233996"/>
            </a:xfrm>
            <a:prstGeom prst="rect">
              <a:avLst/>
            </a:prstGeom>
            <a:noFill/>
          </p:spPr>
          <p:txBody>
            <a:bodyPr wrap="square" rtlCol="0">
              <a:spAutoFit/>
            </a:bodyPr>
            <a:lstStyle/>
            <a:p>
              <a:r>
                <a:rPr lang="en-US" sz="1200">
                  <a:solidFill>
                    <a:schemeClr val="bg1"/>
                  </a:solidFill>
                  <a:latin typeface="Maven Pro" panose="020B0604020202020204" charset="0"/>
                </a:rPr>
                <a:t>Fid: 19875</a:t>
              </a:r>
            </a:p>
            <a:p>
              <a:r>
                <a:rPr lang="en-US" sz="1200">
                  <a:solidFill>
                    <a:schemeClr val="bg1"/>
                  </a:solidFill>
                  <a:latin typeface="Maven Pro" panose="020B0604020202020204" charset="0"/>
                </a:rPr>
                <a:t>ID_ILOT: 6034280</a:t>
              </a:r>
            </a:p>
            <a:p>
              <a:r>
                <a:rPr lang="en-US" sz="1200">
                  <a:solidFill>
                    <a:schemeClr val="bg1"/>
                  </a:solidFill>
                  <a:latin typeface="Maven Pro" panose="020B0604020202020204" charset="0"/>
                </a:rPr>
                <a:t>Area:156 km</a:t>
              </a:r>
              <a:r>
                <a:rPr lang="en-US" sz="1200" baseline="30000">
                  <a:solidFill>
                    <a:schemeClr val="bg1"/>
                  </a:solidFill>
                  <a:latin typeface="Maven Pro" panose="020B0604020202020204" charset="0"/>
                </a:rPr>
                <a:t>2</a:t>
              </a:r>
              <a:endParaRPr lang="en-US" sz="1200">
                <a:solidFill>
                  <a:schemeClr val="bg1"/>
                </a:solidFill>
                <a:latin typeface="Maven Pro" panose="020B0604020202020204" charset="0"/>
              </a:endParaRPr>
            </a:p>
          </p:txBody>
        </p:sp>
        <p:pic>
          <p:nvPicPr>
            <p:cNvPr id="28" name="Picture 20" descr="A picture containing text, fabric&#10;&#10;Description automatically generated">
              <a:extLst>
                <a:ext uri="{FF2B5EF4-FFF2-40B4-BE49-F238E27FC236}">
                  <a16:creationId xmlns:a16="http://schemas.microsoft.com/office/drawing/2014/main" id="{B4D663DF-5285-4116-A1EA-AE21345F09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8177" y="343860"/>
              <a:ext cx="952019" cy="2465765"/>
            </a:xfrm>
            <a:prstGeom prst="rect">
              <a:avLst/>
            </a:prstGeom>
          </p:spPr>
        </p:pic>
      </p:grpSp>
      <p:grpSp>
        <p:nvGrpSpPr>
          <p:cNvPr id="29" name="Group 43">
            <a:extLst>
              <a:ext uri="{FF2B5EF4-FFF2-40B4-BE49-F238E27FC236}">
                <a16:creationId xmlns:a16="http://schemas.microsoft.com/office/drawing/2014/main" id="{52DF8522-CBE5-41B0-983D-E6A4635B28DE}"/>
              </a:ext>
            </a:extLst>
          </p:cNvPr>
          <p:cNvGrpSpPr/>
          <p:nvPr/>
        </p:nvGrpSpPr>
        <p:grpSpPr>
          <a:xfrm>
            <a:off x="4458262" y="2874892"/>
            <a:ext cx="4528093" cy="2087641"/>
            <a:chOff x="5627239" y="3817995"/>
            <a:chExt cx="5880644" cy="3072811"/>
          </a:xfrm>
        </p:grpSpPr>
        <p:pic>
          <p:nvPicPr>
            <p:cNvPr id="30" name="Picture 35" descr="A picture containing shape&#10;&#10;Description automatically generated">
              <a:extLst>
                <a:ext uri="{FF2B5EF4-FFF2-40B4-BE49-F238E27FC236}">
                  <a16:creationId xmlns:a16="http://schemas.microsoft.com/office/drawing/2014/main" id="{3DE0B123-3492-4697-9223-8B1807868C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7519" y="3817995"/>
              <a:ext cx="995670" cy="1985568"/>
            </a:xfrm>
            <a:prstGeom prst="rect">
              <a:avLst/>
            </a:prstGeom>
          </p:spPr>
        </p:pic>
        <p:pic>
          <p:nvPicPr>
            <p:cNvPr id="31" name="Picture 37" descr="Shape&#10;&#10;Description automatically generated">
              <a:extLst>
                <a:ext uri="{FF2B5EF4-FFF2-40B4-BE49-F238E27FC236}">
                  <a16:creationId xmlns:a16="http://schemas.microsoft.com/office/drawing/2014/main" id="{9DCB83AE-E03C-4BA6-96CA-44E2BC9A3F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3298" y="3817995"/>
              <a:ext cx="960350" cy="1955203"/>
            </a:xfrm>
            <a:prstGeom prst="rect">
              <a:avLst/>
            </a:prstGeom>
          </p:spPr>
        </p:pic>
        <p:pic>
          <p:nvPicPr>
            <p:cNvPr id="32" name="Picture 38" descr="Shape&#10;&#10;Description automatically generated">
              <a:extLst>
                <a:ext uri="{FF2B5EF4-FFF2-40B4-BE49-F238E27FC236}">
                  <a16:creationId xmlns:a16="http://schemas.microsoft.com/office/drawing/2014/main" id="{66E28EEB-0263-4B5C-89B4-17E8ED7673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72085" y="3817995"/>
              <a:ext cx="975265" cy="1985568"/>
            </a:xfrm>
            <a:prstGeom prst="rect">
              <a:avLst/>
            </a:prstGeom>
          </p:spPr>
        </p:pic>
        <p:sp>
          <p:nvSpPr>
            <p:cNvPr id="33" name="TextBox 39">
              <a:extLst>
                <a:ext uri="{FF2B5EF4-FFF2-40B4-BE49-F238E27FC236}">
                  <a16:creationId xmlns:a16="http://schemas.microsoft.com/office/drawing/2014/main" id="{EB9655B7-6C23-47B2-B3F1-C43432C0AA50}"/>
                </a:ext>
              </a:extLst>
            </p:cNvPr>
            <p:cNvSpPr txBox="1"/>
            <p:nvPr/>
          </p:nvSpPr>
          <p:spPr>
            <a:xfrm>
              <a:off x="6533891" y="5803562"/>
              <a:ext cx="1738242" cy="1087244"/>
            </a:xfrm>
            <a:prstGeom prst="rect">
              <a:avLst/>
            </a:prstGeom>
            <a:noFill/>
          </p:spPr>
          <p:txBody>
            <a:bodyPr wrap="square" rtlCol="0">
              <a:spAutoFit/>
            </a:bodyPr>
            <a:lstStyle/>
            <a:p>
              <a:r>
                <a:rPr lang="en-US">
                  <a:solidFill>
                    <a:schemeClr val="bg1"/>
                  </a:solidFill>
                  <a:latin typeface="Maven Pro" panose="020B0604020202020204" charset="0"/>
                </a:rPr>
                <a:t>Scale 20</a:t>
              </a:r>
            </a:p>
            <a:p>
              <a:r>
                <a:rPr lang="en-US" err="1">
                  <a:solidFill>
                    <a:schemeClr val="bg1"/>
                  </a:solidFill>
                  <a:latin typeface="Maven Pro" panose="020B0604020202020204" charset="0"/>
                </a:rPr>
                <a:t>Irr</a:t>
              </a:r>
              <a:r>
                <a:rPr lang="en-US">
                  <a:solidFill>
                    <a:schemeClr val="bg1"/>
                  </a:solidFill>
                  <a:latin typeface="Maven Pro" panose="020B0604020202020204" charset="0"/>
                </a:rPr>
                <a:t>: 0%</a:t>
              </a:r>
            </a:p>
            <a:p>
              <a:r>
                <a:rPr lang="en-US">
                  <a:solidFill>
                    <a:schemeClr val="bg1"/>
                  </a:solidFill>
                  <a:latin typeface="Maven Pro" panose="020B0604020202020204" charset="0"/>
                </a:rPr>
                <a:t>Count: 0.35</a:t>
              </a:r>
            </a:p>
          </p:txBody>
        </p:sp>
        <p:sp>
          <p:nvSpPr>
            <p:cNvPr id="34" name="TextBox 40">
              <a:extLst>
                <a:ext uri="{FF2B5EF4-FFF2-40B4-BE49-F238E27FC236}">
                  <a16:creationId xmlns:a16="http://schemas.microsoft.com/office/drawing/2014/main" id="{65FFA5C3-5349-4CE9-A094-FD228456C35C}"/>
                </a:ext>
              </a:extLst>
            </p:cNvPr>
            <p:cNvSpPr txBox="1"/>
            <p:nvPr/>
          </p:nvSpPr>
          <p:spPr>
            <a:xfrm>
              <a:off x="8562790" y="5811394"/>
              <a:ext cx="1221707" cy="951338"/>
            </a:xfrm>
            <a:prstGeom prst="rect">
              <a:avLst/>
            </a:prstGeom>
            <a:noFill/>
          </p:spPr>
          <p:txBody>
            <a:bodyPr wrap="square" rtlCol="0">
              <a:spAutoFit/>
            </a:bodyPr>
            <a:lstStyle/>
            <a:p>
              <a:r>
                <a:rPr lang="en-US" sz="1200">
                  <a:solidFill>
                    <a:schemeClr val="bg1"/>
                  </a:solidFill>
                  <a:latin typeface="Maven Pro" panose="020B0604020202020204" charset="0"/>
                </a:rPr>
                <a:t>Scale 10</a:t>
              </a:r>
            </a:p>
            <a:p>
              <a:r>
                <a:rPr lang="en-US" sz="1200" err="1">
                  <a:solidFill>
                    <a:schemeClr val="bg1"/>
                  </a:solidFill>
                  <a:latin typeface="Maven Pro" panose="020B0604020202020204" charset="0"/>
                </a:rPr>
                <a:t>Irr</a:t>
              </a:r>
              <a:r>
                <a:rPr lang="en-US" sz="1200">
                  <a:solidFill>
                    <a:schemeClr val="bg1"/>
                  </a:solidFill>
                  <a:latin typeface="Maven Pro" panose="020B0604020202020204" charset="0"/>
                </a:rPr>
                <a:t>: 0%</a:t>
              </a:r>
            </a:p>
            <a:p>
              <a:r>
                <a:rPr lang="en-US" sz="1200">
                  <a:solidFill>
                    <a:schemeClr val="bg1"/>
                  </a:solidFill>
                  <a:latin typeface="Maven Pro" panose="020B0604020202020204" charset="0"/>
                </a:rPr>
                <a:t>Count: 2</a:t>
              </a:r>
            </a:p>
          </p:txBody>
        </p:sp>
        <p:sp>
          <p:nvSpPr>
            <p:cNvPr id="35" name="TextBox 41">
              <a:extLst>
                <a:ext uri="{FF2B5EF4-FFF2-40B4-BE49-F238E27FC236}">
                  <a16:creationId xmlns:a16="http://schemas.microsoft.com/office/drawing/2014/main" id="{F6927528-1E89-4F14-BC81-D4BE43C0F240}"/>
                </a:ext>
              </a:extLst>
            </p:cNvPr>
            <p:cNvSpPr txBox="1"/>
            <p:nvPr/>
          </p:nvSpPr>
          <p:spPr>
            <a:xfrm>
              <a:off x="10286176" y="5804387"/>
              <a:ext cx="1221707" cy="951339"/>
            </a:xfrm>
            <a:prstGeom prst="rect">
              <a:avLst/>
            </a:prstGeom>
            <a:noFill/>
          </p:spPr>
          <p:txBody>
            <a:bodyPr wrap="square" rtlCol="0">
              <a:spAutoFit/>
            </a:bodyPr>
            <a:lstStyle/>
            <a:p>
              <a:r>
                <a:rPr lang="en-US" sz="1200">
                  <a:solidFill>
                    <a:schemeClr val="bg1"/>
                  </a:solidFill>
                  <a:latin typeface="Maven Pro" panose="020B0604020202020204" charset="0"/>
                </a:rPr>
                <a:t>Scale 5</a:t>
              </a:r>
            </a:p>
            <a:p>
              <a:r>
                <a:rPr lang="en-US" sz="1200" err="1">
                  <a:solidFill>
                    <a:schemeClr val="bg1"/>
                  </a:solidFill>
                  <a:latin typeface="Maven Pro" panose="020B0604020202020204" charset="0"/>
                </a:rPr>
                <a:t>Irr</a:t>
              </a:r>
              <a:r>
                <a:rPr lang="en-US" sz="1200">
                  <a:solidFill>
                    <a:schemeClr val="bg1"/>
                  </a:solidFill>
                  <a:latin typeface="Maven Pro" panose="020B0604020202020204" charset="0"/>
                </a:rPr>
                <a:t>: 80%</a:t>
              </a:r>
            </a:p>
            <a:p>
              <a:r>
                <a:rPr lang="en-US" sz="1200">
                  <a:solidFill>
                    <a:schemeClr val="bg1"/>
                  </a:solidFill>
                  <a:latin typeface="Maven Pro" panose="020B0604020202020204" charset="0"/>
                </a:rPr>
                <a:t>Count: 5</a:t>
              </a:r>
            </a:p>
          </p:txBody>
        </p:sp>
        <p:sp>
          <p:nvSpPr>
            <p:cNvPr id="36" name="TextBox 42">
              <a:extLst>
                <a:ext uri="{FF2B5EF4-FFF2-40B4-BE49-F238E27FC236}">
                  <a16:creationId xmlns:a16="http://schemas.microsoft.com/office/drawing/2014/main" id="{7D3CBC29-C3E8-4D01-B196-794ED171C984}"/>
                </a:ext>
              </a:extLst>
            </p:cNvPr>
            <p:cNvSpPr txBox="1"/>
            <p:nvPr/>
          </p:nvSpPr>
          <p:spPr>
            <a:xfrm>
              <a:off x="5627239" y="4111530"/>
              <a:ext cx="1531089" cy="1223149"/>
            </a:xfrm>
            <a:prstGeom prst="rect">
              <a:avLst/>
            </a:prstGeom>
            <a:noFill/>
          </p:spPr>
          <p:txBody>
            <a:bodyPr wrap="square" rtlCol="0">
              <a:spAutoFit/>
            </a:bodyPr>
            <a:lstStyle/>
            <a:p>
              <a:r>
                <a:rPr lang="en-US" sz="1200">
                  <a:solidFill>
                    <a:schemeClr val="bg1"/>
                  </a:solidFill>
                  <a:latin typeface="Maven Pro" panose="020B0604020202020204" charset="0"/>
                </a:rPr>
                <a:t>Fid: 357387</a:t>
              </a:r>
            </a:p>
            <a:p>
              <a:r>
                <a:rPr lang="en-US" sz="1200">
                  <a:solidFill>
                    <a:schemeClr val="bg1"/>
                  </a:solidFill>
                  <a:latin typeface="Maven Pro" panose="020B0604020202020204" charset="0"/>
                </a:rPr>
                <a:t>ID_ILOT: 1971580</a:t>
              </a:r>
            </a:p>
            <a:p>
              <a:r>
                <a:rPr lang="en-US" sz="1200">
                  <a:solidFill>
                    <a:schemeClr val="bg1"/>
                  </a:solidFill>
                  <a:latin typeface="Maven Pro" panose="020B0604020202020204" charset="0"/>
                </a:rPr>
                <a:t>Area:101 m</a:t>
              </a:r>
              <a:r>
                <a:rPr lang="en-US" sz="1200" baseline="30000">
                  <a:solidFill>
                    <a:schemeClr val="bg1"/>
                  </a:solidFill>
                  <a:latin typeface="Maven Pro" panose="020B0604020202020204" charset="0"/>
                </a:rPr>
                <a:t>2</a:t>
              </a:r>
              <a:endParaRPr lang="en-US" sz="1200">
                <a:solidFill>
                  <a:schemeClr val="bg1"/>
                </a:solidFill>
                <a:latin typeface="Maven Pro" panose="020B0604020202020204" charset="0"/>
              </a:endParaRPr>
            </a:p>
          </p:txBody>
        </p:sp>
      </p:grpSp>
    </p:spTree>
    <p:extLst>
      <p:ext uri="{BB962C8B-B14F-4D97-AF65-F5344CB8AC3E}">
        <p14:creationId xmlns:p14="http://schemas.microsoft.com/office/powerpoint/2010/main" val="389967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30EF39-DF10-4CF3-89DC-8F1A1A02F3D6}"/>
              </a:ext>
            </a:extLst>
          </p:cNvPr>
          <p:cNvSpPr/>
          <p:nvPr/>
        </p:nvSpPr>
        <p:spPr>
          <a:xfrm>
            <a:off x="8218715" y="0"/>
            <a:ext cx="511628" cy="4245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Placeholder 11">
            <a:extLst>
              <a:ext uri="{FF2B5EF4-FFF2-40B4-BE49-F238E27FC236}">
                <a16:creationId xmlns:a16="http://schemas.microsoft.com/office/drawing/2014/main" id="{17A1139C-9F46-4314-B86D-7E66BACA6291}"/>
              </a:ext>
            </a:extLst>
          </p:cNvPr>
          <p:cNvPicPr>
            <a:picLocks noGrp="1" noChangeAspect="1"/>
          </p:cNvPicPr>
          <p:nvPr>
            <p:ph type="pic" sz="quarter" idx="21"/>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6670" b="16670"/>
          <a:stretch>
            <a:fillRect/>
          </a:stretch>
        </p:blipFill>
        <p:spPr/>
      </p:pic>
      <p:pic>
        <p:nvPicPr>
          <p:cNvPr id="16" name="Picture Placeholder 15">
            <a:extLst>
              <a:ext uri="{FF2B5EF4-FFF2-40B4-BE49-F238E27FC236}">
                <a16:creationId xmlns:a16="http://schemas.microsoft.com/office/drawing/2014/main" id="{44390570-6A88-4783-8F45-62FB793BAE74}"/>
              </a:ext>
            </a:extLst>
          </p:cNvPr>
          <p:cNvPicPr>
            <a:picLocks noGrp="1" noChangeAspect="1"/>
          </p:cNvPicPr>
          <p:nvPr>
            <p:ph type="pic" sz="quarter" idx="23"/>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286" r="14286"/>
          <a:stretch>
            <a:fillRect/>
          </a:stretch>
        </p:blipFill>
        <p:spPr/>
      </p:pic>
      <p:pic>
        <p:nvPicPr>
          <p:cNvPr id="14" name="Picture Placeholder 13">
            <a:extLst>
              <a:ext uri="{FF2B5EF4-FFF2-40B4-BE49-F238E27FC236}">
                <a16:creationId xmlns:a16="http://schemas.microsoft.com/office/drawing/2014/main" id="{5E7E62BB-8F57-482A-BB07-2EA0E32F7780}"/>
              </a:ext>
            </a:extLst>
          </p:cNvPr>
          <p:cNvPicPr>
            <a:picLocks noGrp="1" noChangeAspect="1"/>
          </p:cNvPicPr>
          <p:nvPr>
            <p:ph type="pic" sz="quarter" idx="22"/>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6667" r="16667"/>
          <a:stretch>
            <a:fillRect/>
          </a:stretch>
        </p:blipFill>
        <p:spPr/>
      </p:pic>
      <p:sp>
        <p:nvSpPr>
          <p:cNvPr id="8" name="Date Placeholder 7">
            <a:extLst>
              <a:ext uri="{FF2B5EF4-FFF2-40B4-BE49-F238E27FC236}">
                <a16:creationId xmlns:a16="http://schemas.microsoft.com/office/drawing/2014/main" id="{096EC547-A44F-4450-9E58-A29D6EE2A42E}"/>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84BB648E-D6D5-4B32-BBCC-C4D126B321B2}"/>
              </a:ext>
            </a:extLst>
          </p:cNvPr>
          <p:cNvSpPr>
            <a:spLocks noGrp="1"/>
          </p:cNvSpPr>
          <p:nvPr>
            <p:ph type="sldNum" sz="quarter" idx="12"/>
          </p:nvPr>
        </p:nvSpPr>
        <p:spPr/>
        <p:txBody>
          <a:bodyPr/>
          <a:lstStyle/>
          <a:p>
            <a:endParaRPr lang="en-US"/>
          </a:p>
        </p:txBody>
      </p:sp>
      <p:sp>
        <p:nvSpPr>
          <p:cNvPr id="62" name="Rectangle 61">
            <a:extLst>
              <a:ext uri="{FF2B5EF4-FFF2-40B4-BE49-F238E27FC236}">
                <a16:creationId xmlns:a16="http://schemas.microsoft.com/office/drawing/2014/main" id="{203D2516-C67F-490F-AB5A-1D5872D69D84}"/>
              </a:ext>
            </a:extLst>
          </p:cNvPr>
          <p:cNvSpPr/>
          <p:nvPr/>
        </p:nvSpPr>
        <p:spPr>
          <a:xfrm>
            <a:off x="996723" y="3469858"/>
            <a:ext cx="1835604" cy="179536"/>
          </a:xfrm>
          <a:prstGeom prst="rect">
            <a:avLst/>
          </a:prstGeom>
        </p:spPr>
        <p:txBody>
          <a:bodyPr wrap="square" lIns="0" tIns="0" rIns="0" bIns="0" anchor="t">
            <a:spAutoFit/>
          </a:bodyPr>
          <a:lstStyle/>
          <a:p>
            <a:pPr algn="ctr">
              <a:lnSpc>
                <a:spcPts val="1425"/>
              </a:lnSpc>
            </a:pPr>
            <a:r>
              <a:rPr lang="en-US" sz="1200" b="1">
                <a:solidFill>
                  <a:schemeClr val="bg1"/>
                </a:solidFill>
                <a:latin typeface="Maven Pro" panose="020B0604020202020204" charset="0"/>
                <a:cs typeface="Segoe UI" panose="020B0502040204020203" pitchFamily="34" charset="0"/>
              </a:rPr>
              <a:t>Yassine BEN MOHAMED</a:t>
            </a:r>
          </a:p>
        </p:txBody>
      </p:sp>
      <p:sp>
        <p:nvSpPr>
          <p:cNvPr id="63" name="Rectangle 62">
            <a:extLst>
              <a:ext uri="{FF2B5EF4-FFF2-40B4-BE49-F238E27FC236}">
                <a16:creationId xmlns:a16="http://schemas.microsoft.com/office/drawing/2014/main" id="{BE8E3723-CA2F-4083-8ADD-2C702ED87A93}"/>
              </a:ext>
            </a:extLst>
          </p:cNvPr>
          <p:cNvSpPr/>
          <p:nvPr/>
        </p:nvSpPr>
        <p:spPr>
          <a:xfrm>
            <a:off x="6368824" y="3460333"/>
            <a:ext cx="2184625" cy="184666"/>
          </a:xfrm>
          <a:prstGeom prst="rect">
            <a:avLst/>
          </a:prstGeom>
        </p:spPr>
        <p:txBody>
          <a:bodyPr wrap="square" lIns="0" tIns="0" rIns="0" bIns="0" anchor="t">
            <a:spAutoFit/>
          </a:bodyPr>
          <a:lstStyle/>
          <a:p>
            <a:pPr algn="l" fontAlgn="ctr"/>
            <a:r>
              <a:rPr lang="fr-FR" sz="1200" b="1" i="0" err="1">
                <a:solidFill>
                  <a:schemeClr val="bg1"/>
                </a:solidFill>
                <a:effectLst/>
                <a:latin typeface="Maven Pro" panose="020B0604020202020204" charset="0"/>
              </a:rPr>
              <a:t>Appanna</a:t>
            </a:r>
            <a:r>
              <a:rPr lang="fr-FR" sz="1200" b="1" i="0">
                <a:solidFill>
                  <a:schemeClr val="bg1"/>
                </a:solidFill>
                <a:effectLst/>
                <a:latin typeface="Maven Pro" panose="020B0604020202020204" charset="0"/>
              </a:rPr>
              <a:t> MACHIMANDA</a:t>
            </a:r>
          </a:p>
        </p:txBody>
      </p:sp>
      <p:sp>
        <p:nvSpPr>
          <p:cNvPr id="64" name="Rectangle 63">
            <a:extLst>
              <a:ext uri="{FF2B5EF4-FFF2-40B4-BE49-F238E27FC236}">
                <a16:creationId xmlns:a16="http://schemas.microsoft.com/office/drawing/2014/main" id="{74C37F1B-48AC-4972-9945-38A9A669930C}"/>
              </a:ext>
            </a:extLst>
          </p:cNvPr>
          <p:cNvSpPr/>
          <p:nvPr/>
        </p:nvSpPr>
        <p:spPr>
          <a:xfrm>
            <a:off x="3654198" y="3346033"/>
            <a:ext cx="1835604" cy="179536"/>
          </a:xfrm>
          <a:prstGeom prst="rect">
            <a:avLst/>
          </a:prstGeom>
        </p:spPr>
        <p:txBody>
          <a:bodyPr wrap="square" lIns="0" tIns="0" rIns="0" bIns="0" anchor="t">
            <a:spAutoFit/>
          </a:bodyPr>
          <a:lstStyle/>
          <a:p>
            <a:pPr algn="ctr">
              <a:lnSpc>
                <a:spcPts val="1425"/>
              </a:lnSpc>
            </a:pPr>
            <a:r>
              <a:rPr lang="en-US" b="1" err="1">
                <a:solidFill>
                  <a:schemeClr val="bg1"/>
                </a:solidFill>
                <a:latin typeface="Maven Pro" panose="020B0604020202020204" charset="0"/>
                <a:cs typeface="Segoe UI" panose="020B0502040204020203" pitchFamily="34" charset="0"/>
              </a:rPr>
              <a:t>Héni</a:t>
            </a:r>
            <a:r>
              <a:rPr lang="en-US" b="1">
                <a:solidFill>
                  <a:schemeClr val="bg1"/>
                </a:solidFill>
                <a:latin typeface="Maven Pro" panose="020B0604020202020204" charset="0"/>
                <a:cs typeface="Segoe UI" panose="020B0502040204020203" pitchFamily="34" charset="0"/>
              </a:rPr>
              <a:t> GHARIANI</a:t>
            </a:r>
          </a:p>
        </p:txBody>
      </p:sp>
      <p:sp>
        <p:nvSpPr>
          <p:cNvPr id="65" name="Rectangle 64">
            <a:extLst>
              <a:ext uri="{FF2B5EF4-FFF2-40B4-BE49-F238E27FC236}">
                <a16:creationId xmlns:a16="http://schemas.microsoft.com/office/drawing/2014/main" id="{FD039450-A1D5-4A31-8D2B-0AA42AE596F6}"/>
              </a:ext>
            </a:extLst>
          </p:cNvPr>
          <p:cNvSpPr/>
          <p:nvPr/>
        </p:nvSpPr>
        <p:spPr>
          <a:xfrm>
            <a:off x="996723" y="3702875"/>
            <a:ext cx="1835604" cy="165302"/>
          </a:xfrm>
          <a:prstGeom prst="rect">
            <a:avLst/>
          </a:prstGeom>
        </p:spPr>
        <p:txBody>
          <a:bodyPr wrap="square" lIns="0" tIns="0" rIns="0" bIns="0" anchor="t">
            <a:spAutoFit/>
          </a:bodyPr>
          <a:lstStyle/>
          <a:p>
            <a:pPr algn="ctr">
              <a:lnSpc>
                <a:spcPts val="1425"/>
              </a:lnSpc>
            </a:pPr>
            <a:r>
              <a:rPr lang="en-US" sz="1050" i="1">
                <a:solidFill>
                  <a:schemeClr val="bg1"/>
                </a:solidFill>
                <a:cs typeface="Segoe UI" panose="020B0502040204020203" pitchFamily="34" charset="0"/>
              </a:rPr>
              <a:t>Intern</a:t>
            </a:r>
          </a:p>
        </p:txBody>
      </p:sp>
      <p:sp>
        <p:nvSpPr>
          <p:cNvPr id="66" name="Rectangle 65">
            <a:extLst>
              <a:ext uri="{FF2B5EF4-FFF2-40B4-BE49-F238E27FC236}">
                <a16:creationId xmlns:a16="http://schemas.microsoft.com/office/drawing/2014/main" id="{B10E369A-5234-43AA-B495-F9C217D97237}"/>
              </a:ext>
            </a:extLst>
          </p:cNvPr>
          <p:cNvSpPr/>
          <p:nvPr/>
        </p:nvSpPr>
        <p:spPr>
          <a:xfrm>
            <a:off x="3654198" y="3579050"/>
            <a:ext cx="1835604" cy="165302"/>
          </a:xfrm>
          <a:prstGeom prst="rect">
            <a:avLst/>
          </a:prstGeom>
        </p:spPr>
        <p:txBody>
          <a:bodyPr wrap="square" lIns="0" tIns="0" rIns="0" bIns="0" anchor="t">
            <a:spAutoFit/>
          </a:bodyPr>
          <a:lstStyle/>
          <a:p>
            <a:pPr algn="ctr">
              <a:lnSpc>
                <a:spcPts val="1425"/>
              </a:lnSpc>
            </a:pPr>
            <a:r>
              <a:rPr lang="en-US" sz="1050" i="1">
                <a:solidFill>
                  <a:schemeClr val="bg1"/>
                </a:solidFill>
                <a:latin typeface="Maven Pro" panose="020B0604020202020204" charset="0"/>
                <a:cs typeface="Segoe UI" panose="020B0502040204020203" pitchFamily="34" charset="0"/>
              </a:rPr>
              <a:t>Supervisor </a:t>
            </a:r>
          </a:p>
        </p:txBody>
      </p:sp>
      <p:sp>
        <p:nvSpPr>
          <p:cNvPr id="67" name="Rectangle 66">
            <a:extLst>
              <a:ext uri="{FF2B5EF4-FFF2-40B4-BE49-F238E27FC236}">
                <a16:creationId xmlns:a16="http://schemas.microsoft.com/office/drawing/2014/main" id="{E52633C4-D5F0-44FC-B07B-344761833404}"/>
              </a:ext>
            </a:extLst>
          </p:cNvPr>
          <p:cNvSpPr/>
          <p:nvPr/>
        </p:nvSpPr>
        <p:spPr>
          <a:xfrm>
            <a:off x="6311673" y="3702875"/>
            <a:ext cx="1835604" cy="165302"/>
          </a:xfrm>
          <a:prstGeom prst="rect">
            <a:avLst/>
          </a:prstGeom>
        </p:spPr>
        <p:txBody>
          <a:bodyPr wrap="square" lIns="0" tIns="0" rIns="0" bIns="0" anchor="t">
            <a:spAutoFit/>
          </a:bodyPr>
          <a:lstStyle/>
          <a:p>
            <a:pPr algn="ctr">
              <a:lnSpc>
                <a:spcPts val="1425"/>
              </a:lnSpc>
            </a:pPr>
            <a:r>
              <a:rPr lang="en-US" sz="1050" i="1">
                <a:solidFill>
                  <a:schemeClr val="bg1"/>
                </a:solidFill>
                <a:cs typeface="Segoe UI" panose="020B0502040204020203" pitchFamily="34" charset="0"/>
              </a:rPr>
              <a:t>Intern</a:t>
            </a:r>
            <a:endParaRPr lang="en-US" sz="1050" i="1">
              <a:solidFill>
                <a:schemeClr val="tx1">
                  <a:lumMod val="75000"/>
                  <a:lumOff val="25000"/>
                </a:schemeClr>
              </a:solidFill>
              <a:cs typeface="Segoe UI" panose="020B0502040204020203" pitchFamily="34" charset="0"/>
            </a:endParaRPr>
          </a:p>
        </p:txBody>
      </p:sp>
      <p:sp>
        <p:nvSpPr>
          <p:cNvPr id="68" name="Rectangle 67">
            <a:extLst>
              <a:ext uri="{FF2B5EF4-FFF2-40B4-BE49-F238E27FC236}">
                <a16:creationId xmlns:a16="http://schemas.microsoft.com/office/drawing/2014/main" id="{6BB396A8-7E28-4FB1-AD1F-628D75BF2B6B}"/>
              </a:ext>
            </a:extLst>
          </p:cNvPr>
          <p:cNvSpPr/>
          <p:nvPr/>
        </p:nvSpPr>
        <p:spPr>
          <a:xfrm>
            <a:off x="996723" y="3906697"/>
            <a:ext cx="1835604" cy="344838"/>
          </a:xfrm>
          <a:prstGeom prst="rect">
            <a:avLst/>
          </a:prstGeom>
        </p:spPr>
        <p:txBody>
          <a:bodyPr wrap="square" lIns="0" tIns="0" rIns="0" bIns="0" anchor="t">
            <a:spAutoFit/>
          </a:bodyPr>
          <a:lstStyle/>
          <a:p>
            <a:pPr algn="ctr">
              <a:lnSpc>
                <a:spcPts val="1425"/>
              </a:lnSpc>
            </a:pPr>
            <a:r>
              <a:rPr lang="en-US" sz="1050">
                <a:solidFill>
                  <a:schemeClr val="bg1"/>
                </a:solidFill>
                <a:latin typeface="Maven Pro" panose="020B0604020202020204" charset="0"/>
                <a:cs typeface="Segoe UI" panose="020B0502040204020203" pitchFamily="34" charset="0"/>
              </a:rPr>
              <a:t> Data Science student at </a:t>
            </a:r>
            <a:r>
              <a:rPr lang="en-US" sz="1050" err="1">
                <a:solidFill>
                  <a:schemeClr val="bg1"/>
                </a:solidFill>
                <a:latin typeface="Maven Pro" panose="020B0604020202020204" charset="0"/>
                <a:cs typeface="Segoe UI" panose="020B0502040204020203" pitchFamily="34" charset="0"/>
              </a:rPr>
              <a:t>UniLaSalle</a:t>
            </a:r>
            <a:endParaRPr lang="en-US" sz="1050">
              <a:solidFill>
                <a:schemeClr val="bg1"/>
              </a:solidFill>
              <a:latin typeface="Maven Pro" panose="020B0604020202020204" charset="0"/>
              <a:cs typeface="Segoe UI" panose="020B0502040204020203" pitchFamily="34" charset="0"/>
            </a:endParaRPr>
          </a:p>
        </p:txBody>
      </p:sp>
      <p:sp>
        <p:nvSpPr>
          <p:cNvPr id="69" name="Rectangle 68">
            <a:extLst>
              <a:ext uri="{FF2B5EF4-FFF2-40B4-BE49-F238E27FC236}">
                <a16:creationId xmlns:a16="http://schemas.microsoft.com/office/drawing/2014/main" id="{65553426-519B-4151-BAB2-BB3BCB8E882E}"/>
              </a:ext>
            </a:extLst>
          </p:cNvPr>
          <p:cNvSpPr/>
          <p:nvPr/>
        </p:nvSpPr>
        <p:spPr>
          <a:xfrm>
            <a:off x="3616097" y="3811447"/>
            <a:ext cx="1966573" cy="524374"/>
          </a:xfrm>
          <a:prstGeom prst="rect">
            <a:avLst/>
          </a:prstGeom>
        </p:spPr>
        <p:txBody>
          <a:bodyPr wrap="square" lIns="0" tIns="0" rIns="0" bIns="0" anchor="t">
            <a:spAutoFit/>
          </a:bodyPr>
          <a:lstStyle/>
          <a:p>
            <a:pPr algn="ctr">
              <a:lnSpc>
                <a:spcPts val="1425"/>
              </a:lnSpc>
            </a:pPr>
            <a:r>
              <a:rPr lang="en-US" sz="1050" err="1">
                <a:solidFill>
                  <a:schemeClr val="bg1"/>
                </a:solidFill>
                <a:latin typeface="Maven Pro" panose="020B0604020202020204" charset="0"/>
                <a:cs typeface="Segoe UI" panose="020B0502040204020203" pitchFamily="34" charset="0"/>
              </a:rPr>
              <a:t>AgTech</a:t>
            </a:r>
            <a:r>
              <a:rPr lang="en-US" sz="1050">
                <a:solidFill>
                  <a:schemeClr val="bg1"/>
                </a:solidFill>
                <a:latin typeface="Maven Pro" panose="020B0604020202020204" charset="0"/>
                <a:cs typeface="Segoe UI" panose="020B0502040204020203" pitchFamily="34" charset="0"/>
              </a:rPr>
              <a:t> Specialist | Planning &amp; Development Engineer chez OKP4 - Open Knowledge</a:t>
            </a:r>
          </a:p>
        </p:txBody>
      </p:sp>
      <p:sp>
        <p:nvSpPr>
          <p:cNvPr id="70" name="Rectangle 69">
            <a:extLst>
              <a:ext uri="{FF2B5EF4-FFF2-40B4-BE49-F238E27FC236}">
                <a16:creationId xmlns:a16="http://schemas.microsoft.com/office/drawing/2014/main" id="{DD2783DE-E49F-4457-A84B-006A5C84BF41}"/>
              </a:ext>
            </a:extLst>
          </p:cNvPr>
          <p:cNvSpPr/>
          <p:nvPr/>
        </p:nvSpPr>
        <p:spPr>
          <a:xfrm>
            <a:off x="6311673" y="3925747"/>
            <a:ext cx="1835604" cy="344838"/>
          </a:xfrm>
          <a:prstGeom prst="rect">
            <a:avLst/>
          </a:prstGeom>
        </p:spPr>
        <p:txBody>
          <a:bodyPr wrap="square" lIns="0" tIns="0" rIns="0" bIns="0" anchor="t">
            <a:spAutoFit/>
          </a:bodyPr>
          <a:lstStyle/>
          <a:p>
            <a:pPr algn="ctr">
              <a:lnSpc>
                <a:spcPts val="1425"/>
              </a:lnSpc>
            </a:pPr>
            <a:r>
              <a:rPr lang="en-US" sz="1050">
                <a:solidFill>
                  <a:schemeClr val="bg1"/>
                </a:solidFill>
                <a:latin typeface="Maven Pro" panose="020B0604020202020204" charset="0"/>
                <a:cs typeface="Segoe UI" panose="020B0502040204020203" pitchFamily="34" charset="0"/>
              </a:rPr>
              <a:t> Data Science student at </a:t>
            </a:r>
            <a:r>
              <a:rPr lang="en-US" sz="1050" err="1">
                <a:solidFill>
                  <a:schemeClr val="bg1"/>
                </a:solidFill>
                <a:latin typeface="Maven Pro" panose="020B0604020202020204" charset="0"/>
                <a:cs typeface="Segoe UI" panose="020B0502040204020203" pitchFamily="34" charset="0"/>
              </a:rPr>
              <a:t>UniLaSalle</a:t>
            </a:r>
            <a:endParaRPr lang="en-US" sz="1050">
              <a:solidFill>
                <a:schemeClr val="bg1"/>
              </a:solidFill>
              <a:latin typeface="Maven Pro" panose="020B0604020202020204" charset="0"/>
              <a:cs typeface="Segoe UI" panose="020B0502040204020203" pitchFamily="34" charset="0"/>
            </a:endParaRPr>
          </a:p>
        </p:txBody>
      </p:sp>
      <p:grpSp>
        <p:nvGrpSpPr>
          <p:cNvPr id="83" name="Group 82">
            <a:extLst>
              <a:ext uri="{FF2B5EF4-FFF2-40B4-BE49-F238E27FC236}">
                <a16:creationId xmlns:a16="http://schemas.microsoft.com/office/drawing/2014/main" id="{AFF99E70-139E-43ED-BBBC-6094E2431C46}"/>
              </a:ext>
            </a:extLst>
          </p:cNvPr>
          <p:cNvGrpSpPr/>
          <p:nvPr/>
        </p:nvGrpSpPr>
        <p:grpSpPr>
          <a:xfrm>
            <a:off x="1542242" y="4416657"/>
            <a:ext cx="744566" cy="172521"/>
            <a:chOff x="937645" y="7140824"/>
            <a:chExt cx="1562101" cy="361950"/>
          </a:xfrm>
          <a:solidFill>
            <a:schemeClr val="tx1">
              <a:lumMod val="50000"/>
              <a:lumOff val="50000"/>
            </a:schemeClr>
          </a:solidFill>
        </p:grpSpPr>
        <p:sp>
          <p:nvSpPr>
            <p:cNvPr id="72" name="Freeform 139">
              <a:extLst>
                <a:ext uri="{FF2B5EF4-FFF2-40B4-BE49-F238E27FC236}">
                  <a16:creationId xmlns:a16="http://schemas.microsoft.com/office/drawing/2014/main" id="{A92800C7-53E7-4B52-8365-D38DE3E867FA}"/>
                </a:ext>
              </a:extLst>
            </p:cNvPr>
            <p:cNvSpPr>
              <a:spLocks noEditPoints="1"/>
            </p:cNvSpPr>
            <p:nvPr/>
          </p:nvSpPr>
          <p:spPr bwMode="auto">
            <a:xfrm>
              <a:off x="1538514" y="7140824"/>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50 w 96"/>
                <a:gd name="T11" fmla="*/ 58 h 96"/>
                <a:gd name="T12" fmla="*/ 56 w 96"/>
                <a:gd name="T13" fmla="*/ 58 h 96"/>
                <a:gd name="T14" fmla="*/ 62 w 96"/>
                <a:gd name="T15" fmla="*/ 64 h 96"/>
                <a:gd name="T16" fmla="*/ 56 w 96"/>
                <a:gd name="T17" fmla="*/ 70 h 96"/>
                <a:gd name="T18" fmla="*/ 46 w 96"/>
                <a:gd name="T19" fmla="*/ 70 h 96"/>
                <a:gd name="T20" fmla="*/ 30 w 96"/>
                <a:gd name="T21" fmla="*/ 54 h 96"/>
                <a:gd name="T22" fmla="*/ 30 w 96"/>
                <a:gd name="T23" fmla="*/ 28 h 96"/>
                <a:gd name="T24" fmla="*/ 36 w 96"/>
                <a:gd name="T25" fmla="*/ 22 h 96"/>
                <a:gd name="T26" fmla="*/ 42 w 96"/>
                <a:gd name="T27" fmla="*/ 28 h 96"/>
                <a:gd name="T28" fmla="*/ 42 w 96"/>
                <a:gd name="T29" fmla="*/ 34 h 96"/>
                <a:gd name="T30" fmla="*/ 56 w 96"/>
                <a:gd name="T31" fmla="*/ 34 h 96"/>
                <a:gd name="T32" fmla="*/ 62 w 96"/>
                <a:gd name="T33" fmla="*/ 40 h 96"/>
                <a:gd name="T34" fmla="*/ 56 w 96"/>
                <a:gd name="T35" fmla="*/ 46 h 96"/>
                <a:gd name="T36" fmla="*/ 42 w 96"/>
                <a:gd name="T37" fmla="*/ 46 h 96"/>
                <a:gd name="T38" fmla="*/ 42 w 96"/>
                <a:gd name="T39" fmla="*/ 50 h 96"/>
                <a:gd name="T40" fmla="*/ 50 w 96"/>
                <a:gd name="T4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50" y="58"/>
                  </a:moveTo>
                  <a:cubicBezTo>
                    <a:pt x="56" y="58"/>
                    <a:pt x="56" y="58"/>
                    <a:pt x="56" y="58"/>
                  </a:cubicBezTo>
                  <a:cubicBezTo>
                    <a:pt x="59" y="58"/>
                    <a:pt x="62" y="61"/>
                    <a:pt x="62" y="64"/>
                  </a:cubicBezTo>
                  <a:cubicBezTo>
                    <a:pt x="62" y="67"/>
                    <a:pt x="59" y="70"/>
                    <a:pt x="56" y="70"/>
                  </a:cubicBezTo>
                  <a:cubicBezTo>
                    <a:pt x="46" y="70"/>
                    <a:pt x="46" y="70"/>
                    <a:pt x="46" y="70"/>
                  </a:cubicBezTo>
                  <a:cubicBezTo>
                    <a:pt x="37" y="70"/>
                    <a:pt x="30" y="63"/>
                    <a:pt x="30" y="54"/>
                  </a:cubicBezTo>
                  <a:cubicBezTo>
                    <a:pt x="30" y="28"/>
                    <a:pt x="30" y="28"/>
                    <a:pt x="30" y="28"/>
                  </a:cubicBezTo>
                  <a:cubicBezTo>
                    <a:pt x="30" y="25"/>
                    <a:pt x="33" y="22"/>
                    <a:pt x="36" y="22"/>
                  </a:cubicBezTo>
                  <a:cubicBezTo>
                    <a:pt x="39" y="22"/>
                    <a:pt x="42" y="25"/>
                    <a:pt x="42" y="28"/>
                  </a:cubicBezTo>
                  <a:cubicBezTo>
                    <a:pt x="42" y="34"/>
                    <a:pt x="42" y="34"/>
                    <a:pt x="42" y="34"/>
                  </a:cubicBezTo>
                  <a:cubicBezTo>
                    <a:pt x="56" y="34"/>
                    <a:pt x="56" y="34"/>
                    <a:pt x="56" y="34"/>
                  </a:cubicBezTo>
                  <a:cubicBezTo>
                    <a:pt x="59" y="34"/>
                    <a:pt x="62" y="37"/>
                    <a:pt x="62" y="40"/>
                  </a:cubicBezTo>
                  <a:cubicBezTo>
                    <a:pt x="62" y="43"/>
                    <a:pt x="59" y="46"/>
                    <a:pt x="56" y="46"/>
                  </a:cubicBezTo>
                  <a:cubicBezTo>
                    <a:pt x="42" y="46"/>
                    <a:pt x="42" y="46"/>
                    <a:pt x="42" y="46"/>
                  </a:cubicBezTo>
                  <a:cubicBezTo>
                    <a:pt x="42" y="50"/>
                    <a:pt x="42" y="50"/>
                    <a:pt x="42" y="50"/>
                  </a:cubicBezTo>
                  <a:cubicBezTo>
                    <a:pt x="42" y="54"/>
                    <a:pt x="46" y="58"/>
                    <a:pt x="5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nvGrpSpPr>
            <p:cNvPr id="73" name="Group 72">
              <a:extLst>
                <a:ext uri="{FF2B5EF4-FFF2-40B4-BE49-F238E27FC236}">
                  <a16:creationId xmlns:a16="http://schemas.microsoft.com/office/drawing/2014/main" id="{BA0EE222-4BCD-4CB6-925D-89963FFE1612}"/>
                </a:ext>
              </a:extLst>
            </p:cNvPr>
            <p:cNvGrpSpPr/>
            <p:nvPr/>
          </p:nvGrpSpPr>
          <p:grpSpPr>
            <a:xfrm>
              <a:off x="937645" y="7140824"/>
              <a:ext cx="360363" cy="361950"/>
              <a:chOff x="7718425" y="5722938"/>
              <a:chExt cx="360363" cy="361950"/>
            </a:xfrm>
            <a:grpFill/>
          </p:grpSpPr>
          <p:sp>
            <p:nvSpPr>
              <p:cNvPr id="74" name="Freeform 179">
                <a:extLst>
                  <a:ext uri="{FF2B5EF4-FFF2-40B4-BE49-F238E27FC236}">
                    <a16:creationId xmlns:a16="http://schemas.microsoft.com/office/drawing/2014/main" id="{141D4BA9-240A-45FA-BC32-C883EB02AAE8}"/>
                  </a:ext>
                </a:extLst>
              </p:cNvPr>
              <p:cNvSpPr>
                <a:spLocks/>
              </p:cNvSpPr>
              <p:nvPr/>
            </p:nvSpPr>
            <p:spPr bwMode="auto">
              <a:xfrm>
                <a:off x="7835900" y="5813425"/>
                <a:ext cx="74613" cy="79375"/>
              </a:xfrm>
              <a:custGeom>
                <a:avLst/>
                <a:gdLst>
                  <a:gd name="T0" fmla="*/ 20 w 20"/>
                  <a:gd name="T1" fmla="*/ 10 h 21"/>
                  <a:gd name="T2" fmla="*/ 16 w 20"/>
                  <a:gd name="T3" fmla="*/ 3 h 21"/>
                  <a:gd name="T4" fmla="*/ 9 w 20"/>
                  <a:gd name="T5" fmla="*/ 0 h 21"/>
                  <a:gd name="T6" fmla="*/ 2 w 20"/>
                  <a:gd name="T7" fmla="*/ 3 h 21"/>
                  <a:gd name="T8" fmla="*/ 0 w 20"/>
                  <a:gd name="T9" fmla="*/ 10 h 21"/>
                  <a:gd name="T10" fmla="*/ 3 w 20"/>
                  <a:gd name="T11" fmla="*/ 17 h 21"/>
                  <a:gd name="T12" fmla="*/ 17 w 20"/>
                  <a:gd name="T13" fmla="*/ 17 h 21"/>
                  <a:gd name="T14" fmla="*/ 20 w 2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20" y="10"/>
                    </a:moveTo>
                    <a:cubicBezTo>
                      <a:pt x="20" y="8"/>
                      <a:pt x="18" y="5"/>
                      <a:pt x="16" y="3"/>
                    </a:cubicBezTo>
                    <a:cubicBezTo>
                      <a:pt x="14" y="1"/>
                      <a:pt x="12" y="0"/>
                      <a:pt x="9" y="0"/>
                    </a:cubicBezTo>
                    <a:cubicBezTo>
                      <a:pt x="6" y="0"/>
                      <a:pt x="4" y="1"/>
                      <a:pt x="2" y="3"/>
                    </a:cubicBezTo>
                    <a:cubicBezTo>
                      <a:pt x="1" y="4"/>
                      <a:pt x="0" y="7"/>
                      <a:pt x="0" y="10"/>
                    </a:cubicBezTo>
                    <a:cubicBezTo>
                      <a:pt x="0" y="12"/>
                      <a:pt x="1" y="15"/>
                      <a:pt x="3" y="17"/>
                    </a:cubicBezTo>
                    <a:cubicBezTo>
                      <a:pt x="7" y="21"/>
                      <a:pt x="13" y="21"/>
                      <a:pt x="17" y="17"/>
                    </a:cubicBezTo>
                    <a:cubicBezTo>
                      <a:pt x="19" y="15"/>
                      <a:pt x="20" y="13"/>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75" name="Oval 180">
                <a:extLst>
                  <a:ext uri="{FF2B5EF4-FFF2-40B4-BE49-F238E27FC236}">
                    <a16:creationId xmlns:a16="http://schemas.microsoft.com/office/drawing/2014/main" id="{54C8A627-C2D1-4E14-9FB2-CD2509FC278C}"/>
                  </a:ext>
                </a:extLst>
              </p:cNvPr>
              <p:cNvSpPr>
                <a:spLocks noChangeArrowheads="1"/>
              </p:cNvSpPr>
              <p:nvPr/>
            </p:nvSpPr>
            <p:spPr bwMode="auto">
              <a:xfrm>
                <a:off x="7812088" y="5937250"/>
                <a:ext cx="120650"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76" name="Freeform 181">
                <a:extLst>
                  <a:ext uri="{FF2B5EF4-FFF2-40B4-BE49-F238E27FC236}">
                    <a16:creationId xmlns:a16="http://schemas.microsoft.com/office/drawing/2014/main" id="{572AFC16-1ABE-4670-B994-EF17242FFBB3}"/>
                  </a:ext>
                </a:extLst>
              </p:cNvPr>
              <p:cNvSpPr>
                <a:spLocks noEditPoints="1"/>
              </p:cNvSpPr>
              <p:nvPr/>
            </p:nvSpPr>
            <p:spPr bwMode="auto">
              <a:xfrm>
                <a:off x="7718425" y="5722938"/>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1 w 96"/>
                  <a:gd name="T11" fmla="*/ 78 h 96"/>
                  <a:gd name="T12" fmla="*/ 21 w 96"/>
                  <a:gd name="T13" fmla="*/ 65 h 96"/>
                  <a:gd name="T14" fmla="*/ 41 w 96"/>
                  <a:gd name="T15" fmla="*/ 53 h 96"/>
                  <a:gd name="T16" fmla="*/ 50 w 96"/>
                  <a:gd name="T17" fmla="*/ 54 h 96"/>
                  <a:gd name="T18" fmla="*/ 45 w 96"/>
                  <a:gd name="T19" fmla="*/ 48 h 96"/>
                  <a:gd name="T20" fmla="*/ 41 w 96"/>
                  <a:gd name="T21" fmla="*/ 48 h 96"/>
                  <a:gd name="T22" fmla="*/ 31 w 96"/>
                  <a:gd name="T23" fmla="*/ 44 h 96"/>
                  <a:gd name="T24" fmla="*/ 27 w 96"/>
                  <a:gd name="T25" fmla="*/ 34 h 96"/>
                  <a:gd name="T26" fmla="*/ 31 w 96"/>
                  <a:gd name="T27" fmla="*/ 24 h 96"/>
                  <a:gd name="T28" fmla="*/ 40 w 96"/>
                  <a:gd name="T29" fmla="*/ 20 h 96"/>
                  <a:gd name="T30" fmla="*/ 40 w 96"/>
                  <a:gd name="T31" fmla="*/ 20 h 96"/>
                  <a:gd name="T32" fmla="*/ 56 w 96"/>
                  <a:gd name="T33" fmla="*/ 20 h 96"/>
                  <a:gd name="T34" fmla="*/ 56 w 96"/>
                  <a:gd name="T35" fmla="*/ 24 h 96"/>
                  <a:gd name="T36" fmla="*/ 50 w 96"/>
                  <a:gd name="T37" fmla="*/ 24 h 96"/>
                  <a:gd name="T38" fmla="*/ 50 w 96"/>
                  <a:gd name="T39" fmla="*/ 24 h 96"/>
                  <a:gd name="T40" fmla="*/ 55 w 96"/>
                  <a:gd name="T41" fmla="*/ 34 h 96"/>
                  <a:gd name="T42" fmla="*/ 51 w 96"/>
                  <a:gd name="T43" fmla="*/ 44 h 96"/>
                  <a:gd name="T44" fmla="*/ 49 w 96"/>
                  <a:gd name="T45" fmla="*/ 46 h 96"/>
                  <a:gd name="T46" fmla="*/ 52 w 96"/>
                  <a:gd name="T47" fmla="*/ 51 h 96"/>
                  <a:gd name="T48" fmla="*/ 61 w 96"/>
                  <a:gd name="T49" fmla="*/ 65 h 96"/>
                  <a:gd name="T50" fmla="*/ 41 w 96"/>
                  <a:gd name="T51" fmla="*/ 78 h 96"/>
                  <a:gd name="T52" fmla="*/ 80 w 96"/>
                  <a:gd name="T53" fmla="*/ 40 h 96"/>
                  <a:gd name="T54" fmla="*/ 72 w 96"/>
                  <a:gd name="T55" fmla="*/ 40 h 96"/>
                  <a:gd name="T56" fmla="*/ 72 w 96"/>
                  <a:gd name="T57" fmla="*/ 48 h 96"/>
                  <a:gd name="T58" fmla="*/ 68 w 96"/>
                  <a:gd name="T59" fmla="*/ 48 h 96"/>
                  <a:gd name="T60" fmla="*/ 68 w 96"/>
                  <a:gd name="T61" fmla="*/ 40 h 96"/>
                  <a:gd name="T62" fmla="*/ 60 w 96"/>
                  <a:gd name="T63" fmla="*/ 40 h 96"/>
                  <a:gd name="T64" fmla="*/ 60 w 96"/>
                  <a:gd name="T65" fmla="*/ 36 h 96"/>
                  <a:gd name="T66" fmla="*/ 68 w 96"/>
                  <a:gd name="T67" fmla="*/ 36 h 96"/>
                  <a:gd name="T68" fmla="*/ 68 w 96"/>
                  <a:gd name="T69" fmla="*/ 28 h 96"/>
                  <a:gd name="T70" fmla="*/ 72 w 96"/>
                  <a:gd name="T71" fmla="*/ 28 h 96"/>
                  <a:gd name="T72" fmla="*/ 72 w 96"/>
                  <a:gd name="T73" fmla="*/ 36 h 96"/>
                  <a:gd name="T74" fmla="*/ 80 w 96"/>
                  <a:gd name="T75" fmla="*/ 36 h 96"/>
                  <a:gd name="T76" fmla="*/ 80 w 96"/>
                  <a:gd name="T7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1" y="78"/>
                    </a:moveTo>
                    <a:cubicBezTo>
                      <a:pt x="29" y="78"/>
                      <a:pt x="21" y="72"/>
                      <a:pt x="21" y="65"/>
                    </a:cubicBezTo>
                    <a:cubicBezTo>
                      <a:pt x="21" y="58"/>
                      <a:pt x="29" y="53"/>
                      <a:pt x="41" y="53"/>
                    </a:cubicBezTo>
                    <a:cubicBezTo>
                      <a:pt x="44" y="53"/>
                      <a:pt x="47" y="53"/>
                      <a:pt x="50" y="54"/>
                    </a:cubicBezTo>
                    <a:cubicBezTo>
                      <a:pt x="47" y="53"/>
                      <a:pt x="45" y="51"/>
                      <a:pt x="45" y="48"/>
                    </a:cubicBezTo>
                    <a:cubicBezTo>
                      <a:pt x="44" y="48"/>
                      <a:pt x="42" y="48"/>
                      <a:pt x="41" y="48"/>
                    </a:cubicBezTo>
                    <a:cubicBezTo>
                      <a:pt x="38" y="48"/>
                      <a:pt x="34" y="46"/>
                      <a:pt x="31" y="44"/>
                    </a:cubicBezTo>
                    <a:cubicBezTo>
                      <a:pt x="28" y="41"/>
                      <a:pt x="27" y="37"/>
                      <a:pt x="27" y="34"/>
                    </a:cubicBezTo>
                    <a:cubicBezTo>
                      <a:pt x="27" y="30"/>
                      <a:pt x="28" y="26"/>
                      <a:pt x="31" y="24"/>
                    </a:cubicBezTo>
                    <a:cubicBezTo>
                      <a:pt x="33" y="21"/>
                      <a:pt x="37" y="20"/>
                      <a:pt x="40" y="20"/>
                    </a:cubicBezTo>
                    <a:cubicBezTo>
                      <a:pt x="40" y="20"/>
                      <a:pt x="40" y="20"/>
                      <a:pt x="40" y="20"/>
                    </a:cubicBezTo>
                    <a:cubicBezTo>
                      <a:pt x="56" y="20"/>
                      <a:pt x="56" y="20"/>
                      <a:pt x="56" y="20"/>
                    </a:cubicBezTo>
                    <a:cubicBezTo>
                      <a:pt x="56" y="24"/>
                      <a:pt x="56" y="24"/>
                      <a:pt x="56" y="24"/>
                    </a:cubicBezTo>
                    <a:cubicBezTo>
                      <a:pt x="50" y="24"/>
                      <a:pt x="50" y="24"/>
                      <a:pt x="50" y="24"/>
                    </a:cubicBezTo>
                    <a:cubicBezTo>
                      <a:pt x="50" y="24"/>
                      <a:pt x="50" y="24"/>
                      <a:pt x="50" y="24"/>
                    </a:cubicBezTo>
                    <a:cubicBezTo>
                      <a:pt x="53" y="27"/>
                      <a:pt x="54" y="31"/>
                      <a:pt x="55" y="34"/>
                    </a:cubicBezTo>
                    <a:cubicBezTo>
                      <a:pt x="55" y="38"/>
                      <a:pt x="53" y="42"/>
                      <a:pt x="51" y="44"/>
                    </a:cubicBezTo>
                    <a:cubicBezTo>
                      <a:pt x="50" y="45"/>
                      <a:pt x="49" y="45"/>
                      <a:pt x="49" y="46"/>
                    </a:cubicBezTo>
                    <a:cubicBezTo>
                      <a:pt x="48" y="48"/>
                      <a:pt x="49" y="49"/>
                      <a:pt x="52" y="51"/>
                    </a:cubicBezTo>
                    <a:cubicBezTo>
                      <a:pt x="56" y="53"/>
                      <a:pt x="61" y="57"/>
                      <a:pt x="61" y="65"/>
                    </a:cubicBezTo>
                    <a:cubicBezTo>
                      <a:pt x="61" y="72"/>
                      <a:pt x="52" y="78"/>
                      <a:pt x="41" y="78"/>
                    </a:cubicBezTo>
                    <a:close/>
                    <a:moveTo>
                      <a:pt x="80" y="40"/>
                    </a:moveTo>
                    <a:cubicBezTo>
                      <a:pt x="72" y="40"/>
                      <a:pt x="72" y="40"/>
                      <a:pt x="72" y="40"/>
                    </a:cubicBezTo>
                    <a:cubicBezTo>
                      <a:pt x="72" y="48"/>
                      <a:pt x="72" y="48"/>
                      <a:pt x="72" y="48"/>
                    </a:cubicBezTo>
                    <a:cubicBezTo>
                      <a:pt x="68" y="48"/>
                      <a:pt x="68" y="48"/>
                      <a:pt x="68" y="48"/>
                    </a:cubicBezTo>
                    <a:cubicBezTo>
                      <a:pt x="68" y="40"/>
                      <a:pt x="68" y="40"/>
                      <a:pt x="68" y="40"/>
                    </a:cubicBezTo>
                    <a:cubicBezTo>
                      <a:pt x="60" y="40"/>
                      <a:pt x="60" y="40"/>
                      <a:pt x="60" y="40"/>
                    </a:cubicBezTo>
                    <a:cubicBezTo>
                      <a:pt x="60" y="36"/>
                      <a:pt x="60" y="36"/>
                      <a:pt x="60" y="36"/>
                    </a:cubicBezTo>
                    <a:cubicBezTo>
                      <a:pt x="68" y="36"/>
                      <a:pt x="68" y="36"/>
                      <a:pt x="68" y="36"/>
                    </a:cubicBezTo>
                    <a:cubicBezTo>
                      <a:pt x="68" y="28"/>
                      <a:pt x="68" y="28"/>
                      <a:pt x="68" y="28"/>
                    </a:cubicBezTo>
                    <a:cubicBezTo>
                      <a:pt x="72" y="28"/>
                      <a:pt x="72" y="28"/>
                      <a:pt x="72" y="28"/>
                    </a:cubicBezTo>
                    <a:cubicBezTo>
                      <a:pt x="72" y="36"/>
                      <a:pt x="72" y="36"/>
                      <a:pt x="72" y="36"/>
                    </a:cubicBezTo>
                    <a:cubicBezTo>
                      <a:pt x="80" y="36"/>
                      <a:pt x="80" y="36"/>
                      <a:pt x="80" y="36"/>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77" name="Group 76">
              <a:extLst>
                <a:ext uri="{FF2B5EF4-FFF2-40B4-BE49-F238E27FC236}">
                  <a16:creationId xmlns:a16="http://schemas.microsoft.com/office/drawing/2014/main" id="{644663FC-8317-4317-8B95-A60921B3C2F0}"/>
                </a:ext>
              </a:extLst>
            </p:cNvPr>
            <p:cNvGrpSpPr/>
            <p:nvPr/>
          </p:nvGrpSpPr>
          <p:grpSpPr>
            <a:xfrm>
              <a:off x="2139383" y="7140824"/>
              <a:ext cx="360363" cy="361950"/>
              <a:chOff x="9161463" y="5000625"/>
              <a:chExt cx="360363" cy="361950"/>
            </a:xfrm>
            <a:grpFill/>
          </p:grpSpPr>
          <p:sp>
            <p:nvSpPr>
              <p:cNvPr id="78" name="Freeform 203">
                <a:extLst>
                  <a:ext uri="{FF2B5EF4-FFF2-40B4-BE49-F238E27FC236}">
                    <a16:creationId xmlns:a16="http://schemas.microsoft.com/office/drawing/2014/main" id="{BF418FDC-65F1-4203-9B62-AA2711F1E96F}"/>
                  </a:ext>
                </a:extLst>
              </p:cNvPr>
              <p:cNvSpPr>
                <a:spLocks/>
              </p:cNvSpPr>
              <p:nvPr/>
            </p:nvSpPr>
            <p:spPr bwMode="auto">
              <a:xfrm>
                <a:off x="9282113" y="5091113"/>
                <a:ext cx="14288" cy="52388"/>
              </a:xfrm>
              <a:custGeom>
                <a:avLst/>
                <a:gdLst>
                  <a:gd name="T0" fmla="*/ 2 w 4"/>
                  <a:gd name="T1" fmla="*/ 14 h 14"/>
                  <a:gd name="T2" fmla="*/ 4 w 4"/>
                  <a:gd name="T3" fmla="*/ 12 h 14"/>
                  <a:gd name="T4" fmla="*/ 4 w 4"/>
                  <a:gd name="T5" fmla="*/ 0 h 14"/>
                  <a:gd name="T6" fmla="*/ 0 w 4"/>
                  <a:gd name="T7" fmla="*/ 0 h 14"/>
                  <a:gd name="T8" fmla="*/ 0 w 4"/>
                  <a:gd name="T9" fmla="*/ 14 h 14"/>
                  <a:gd name="T10" fmla="*/ 2 w 4"/>
                  <a:gd name="T11" fmla="*/ 14 h 14"/>
                </a:gdLst>
                <a:ahLst/>
                <a:cxnLst>
                  <a:cxn ang="0">
                    <a:pos x="T0" y="T1"/>
                  </a:cxn>
                  <a:cxn ang="0">
                    <a:pos x="T2" y="T3"/>
                  </a:cxn>
                  <a:cxn ang="0">
                    <a:pos x="T4" y="T5"/>
                  </a:cxn>
                  <a:cxn ang="0">
                    <a:pos x="T6" y="T7"/>
                  </a:cxn>
                  <a:cxn ang="0">
                    <a:pos x="T8" y="T9"/>
                  </a:cxn>
                  <a:cxn ang="0">
                    <a:pos x="T10" y="T11"/>
                  </a:cxn>
                </a:cxnLst>
                <a:rect l="0" t="0" r="r" b="b"/>
                <a:pathLst>
                  <a:path w="4" h="14">
                    <a:moveTo>
                      <a:pt x="2" y="14"/>
                    </a:moveTo>
                    <a:cubicBezTo>
                      <a:pt x="3" y="13"/>
                      <a:pt x="3" y="12"/>
                      <a:pt x="4" y="12"/>
                    </a:cubicBezTo>
                    <a:cubicBezTo>
                      <a:pt x="4" y="0"/>
                      <a:pt x="4" y="0"/>
                      <a:pt x="4" y="0"/>
                    </a:cubicBezTo>
                    <a:cubicBezTo>
                      <a:pt x="0" y="0"/>
                      <a:pt x="0" y="0"/>
                      <a:pt x="0" y="0"/>
                    </a:cubicBezTo>
                    <a:cubicBezTo>
                      <a:pt x="0" y="14"/>
                      <a:pt x="0" y="14"/>
                      <a:pt x="0" y="14"/>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79" name="Oval 204">
                <a:extLst>
                  <a:ext uri="{FF2B5EF4-FFF2-40B4-BE49-F238E27FC236}">
                    <a16:creationId xmlns:a16="http://schemas.microsoft.com/office/drawing/2014/main" id="{D71A60CA-E373-4C1D-93AC-68B473BFFC18}"/>
                  </a:ext>
                </a:extLst>
              </p:cNvPr>
              <p:cNvSpPr>
                <a:spLocks noChangeArrowheads="1"/>
              </p:cNvSpPr>
              <p:nvPr/>
            </p:nvSpPr>
            <p:spPr bwMode="auto">
              <a:xfrm>
                <a:off x="9296400" y="512921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80" name="Freeform 205">
                <a:extLst>
                  <a:ext uri="{FF2B5EF4-FFF2-40B4-BE49-F238E27FC236}">
                    <a16:creationId xmlns:a16="http://schemas.microsoft.com/office/drawing/2014/main" id="{CB719E06-EBA0-4ED0-90D5-BAC907C29DAB}"/>
                  </a:ext>
                </a:extLst>
              </p:cNvPr>
              <p:cNvSpPr>
                <a:spLocks noEditPoints="1"/>
              </p:cNvSpPr>
              <p:nvPr/>
            </p:nvSpPr>
            <p:spPr bwMode="auto">
              <a:xfrm>
                <a:off x="9312275" y="5091113"/>
                <a:ext cx="119063" cy="52388"/>
              </a:xfrm>
              <a:custGeom>
                <a:avLst/>
                <a:gdLst>
                  <a:gd name="T0" fmla="*/ 0 w 32"/>
                  <a:gd name="T1" fmla="*/ 8 h 14"/>
                  <a:gd name="T2" fmla="*/ 8 w 32"/>
                  <a:gd name="T3" fmla="*/ 6 h 14"/>
                  <a:gd name="T4" fmla="*/ 22 w 32"/>
                  <a:gd name="T5" fmla="*/ 14 h 14"/>
                  <a:gd name="T6" fmla="*/ 32 w 32"/>
                  <a:gd name="T7" fmla="*/ 14 h 14"/>
                  <a:gd name="T8" fmla="*/ 32 w 32"/>
                  <a:gd name="T9" fmla="*/ 7 h 14"/>
                  <a:gd name="T10" fmla="*/ 25 w 32"/>
                  <a:gd name="T11" fmla="*/ 0 h 14"/>
                  <a:gd name="T12" fmla="*/ 0 w 32"/>
                  <a:gd name="T13" fmla="*/ 0 h 14"/>
                  <a:gd name="T14" fmla="*/ 0 w 32"/>
                  <a:gd name="T15" fmla="*/ 8 h 14"/>
                  <a:gd name="T16" fmla="*/ 24 w 32"/>
                  <a:gd name="T17" fmla="*/ 4 h 14"/>
                  <a:gd name="T18" fmla="*/ 28 w 32"/>
                  <a:gd name="T19" fmla="*/ 4 h 14"/>
                  <a:gd name="T20" fmla="*/ 28 w 32"/>
                  <a:gd name="T21" fmla="*/ 8 h 14"/>
                  <a:gd name="T22" fmla="*/ 24 w 32"/>
                  <a:gd name="T23" fmla="*/ 8 h 14"/>
                  <a:gd name="T24" fmla="*/ 24 w 3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4">
                    <a:moveTo>
                      <a:pt x="0" y="8"/>
                    </a:moveTo>
                    <a:cubicBezTo>
                      <a:pt x="2" y="7"/>
                      <a:pt x="5" y="6"/>
                      <a:pt x="8" y="6"/>
                    </a:cubicBezTo>
                    <a:cubicBezTo>
                      <a:pt x="14" y="6"/>
                      <a:pt x="19" y="9"/>
                      <a:pt x="22" y="14"/>
                    </a:cubicBezTo>
                    <a:cubicBezTo>
                      <a:pt x="32" y="14"/>
                      <a:pt x="32" y="14"/>
                      <a:pt x="32" y="14"/>
                    </a:cubicBezTo>
                    <a:cubicBezTo>
                      <a:pt x="32" y="7"/>
                      <a:pt x="32" y="7"/>
                      <a:pt x="32" y="7"/>
                    </a:cubicBezTo>
                    <a:cubicBezTo>
                      <a:pt x="32" y="3"/>
                      <a:pt x="29" y="0"/>
                      <a:pt x="25" y="0"/>
                    </a:cubicBezTo>
                    <a:cubicBezTo>
                      <a:pt x="0" y="0"/>
                      <a:pt x="0" y="0"/>
                      <a:pt x="0" y="0"/>
                    </a:cubicBezTo>
                    <a:lnTo>
                      <a:pt x="0" y="8"/>
                    </a:lnTo>
                    <a:close/>
                    <a:moveTo>
                      <a:pt x="24" y="4"/>
                    </a:moveTo>
                    <a:cubicBezTo>
                      <a:pt x="28" y="4"/>
                      <a:pt x="28" y="4"/>
                      <a:pt x="28" y="4"/>
                    </a:cubicBezTo>
                    <a:cubicBezTo>
                      <a:pt x="28" y="8"/>
                      <a:pt x="28" y="8"/>
                      <a:pt x="28" y="8"/>
                    </a:cubicBezTo>
                    <a:cubicBezTo>
                      <a:pt x="24" y="8"/>
                      <a:pt x="24" y="8"/>
                      <a:pt x="24" y="8"/>
                    </a:cubicBez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81" name="Freeform 206">
                <a:extLst>
                  <a:ext uri="{FF2B5EF4-FFF2-40B4-BE49-F238E27FC236}">
                    <a16:creationId xmlns:a16="http://schemas.microsoft.com/office/drawing/2014/main" id="{EA0E593B-039A-4498-ACBA-AC0898890163}"/>
                  </a:ext>
                </a:extLst>
              </p:cNvPr>
              <p:cNvSpPr>
                <a:spLocks noEditPoints="1"/>
              </p:cNvSpPr>
              <p:nvPr/>
            </p:nvSpPr>
            <p:spPr bwMode="auto">
              <a:xfrm>
                <a:off x="9161463" y="5000625"/>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6 w 96"/>
                  <a:gd name="T11" fmla="*/ 65 h 96"/>
                  <a:gd name="T12" fmla="*/ 65 w 96"/>
                  <a:gd name="T13" fmla="*/ 76 h 96"/>
                  <a:gd name="T14" fmla="*/ 31 w 96"/>
                  <a:gd name="T15" fmla="*/ 76 h 96"/>
                  <a:gd name="T16" fmla="*/ 20 w 96"/>
                  <a:gd name="T17" fmla="*/ 65 h 96"/>
                  <a:gd name="T18" fmla="*/ 20 w 96"/>
                  <a:gd name="T19" fmla="*/ 31 h 96"/>
                  <a:gd name="T20" fmla="*/ 31 w 96"/>
                  <a:gd name="T21" fmla="*/ 20 h 96"/>
                  <a:gd name="T22" fmla="*/ 65 w 96"/>
                  <a:gd name="T23" fmla="*/ 20 h 96"/>
                  <a:gd name="T24" fmla="*/ 76 w 96"/>
                  <a:gd name="T25" fmla="*/ 31 h 96"/>
                  <a:gd name="T26" fmla="*/ 76 w 96"/>
                  <a:gd name="T27"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76" y="65"/>
                    </a:moveTo>
                    <a:cubicBezTo>
                      <a:pt x="76" y="71"/>
                      <a:pt x="71" y="76"/>
                      <a:pt x="65" y="76"/>
                    </a:cubicBezTo>
                    <a:cubicBezTo>
                      <a:pt x="31" y="76"/>
                      <a:pt x="31" y="76"/>
                      <a:pt x="31" y="76"/>
                    </a:cubicBezTo>
                    <a:cubicBezTo>
                      <a:pt x="25" y="76"/>
                      <a:pt x="20" y="71"/>
                      <a:pt x="20" y="65"/>
                    </a:cubicBezTo>
                    <a:cubicBezTo>
                      <a:pt x="20" y="31"/>
                      <a:pt x="20" y="31"/>
                      <a:pt x="20" y="31"/>
                    </a:cubicBezTo>
                    <a:cubicBezTo>
                      <a:pt x="20" y="25"/>
                      <a:pt x="25" y="20"/>
                      <a:pt x="31" y="20"/>
                    </a:cubicBezTo>
                    <a:cubicBezTo>
                      <a:pt x="65" y="20"/>
                      <a:pt x="65" y="20"/>
                      <a:pt x="65" y="20"/>
                    </a:cubicBezTo>
                    <a:cubicBezTo>
                      <a:pt x="71" y="20"/>
                      <a:pt x="76" y="25"/>
                      <a:pt x="76" y="31"/>
                    </a:cubicBezTo>
                    <a:lnTo>
                      <a:pt x="7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82" name="Freeform 207">
                <a:extLst>
                  <a:ext uri="{FF2B5EF4-FFF2-40B4-BE49-F238E27FC236}">
                    <a16:creationId xmlns:a16="http://schemas.microsoft.com/office/drawing/2014/main" id="{60E5D8DC-CFF2-4125-8002-0A6109D3D461}"/>
                  </a:ext>
                </a:extLst>
              </p:cNvPr>
              <p:cNvSpPr>
                <a:spLocks/>
              </p:cNvSpPr>
              <p:nvPr/>
            </p:nvSpPr>
            <p:spPr bwMode="auto">
              <a:xfrm>
                <a:off x="9251950" y="5095875"/>
                <a:ext cx="14288" cy="47625"/>
              </a:xfrm>
              <a:custGeom>
                <a:avLst/>
                <a:gdLst>
                  <a:gd name="T0" fmla="*/ 4 w 4"/>
                  <a:gd name="T1" fmla="*/ 13 h 13"/>
                  <a:gd name="T2" fmla="*/ 4 w 4"/>
                  <a:gd name="T3" fmla="*/ 0 h 13"/>
                  <a:gd name="T4" fmla="*/ 0 w 4"/>
                  <a:gd name="T5" fmla="*/ 6 h 13"/>
                  <a:gd name="T6" fmla="*/ 0 w 4"/>
                  <a:gd name="T7" fmla="*/ 13 h 13"/>
                  <a:gd name="T8" fmla="*/ 4 w 4"/>
                  <a:gd name="T9" fmla="*/ 13 h 13"/>
                </a:gdLst>
                <a:ahLst/>
                <a:cxnLst>
                  <a:cxn ang="0">
                    <a:pos x="T0" y="T1"/>
                  </a:cxn>
                  <a:cxn ang="0">
                    <a:pos x="T2" y="T3"/>
                  </a:cxn>
                  <a:cxn ang="0">
                    <a:pos x="T4" y="T5"/>
                  </a:cxn>
                  <a:cxn ang="0">
                    <a:pos x="T6" y="T7"/>
                  </a:cxn>
                  <a:cxn ang="0">
                    <a:pos x="T8" y="T9"/>
                  </a:cxn>
                </a:cxnLst>
                <a:rect l="0" t="0" r="r" b="b"/>
                <a:pathLst>
                  <a:path w="4" h="13">
                    <a:moveTo>
                      <a:pt x="4" y="13"/>
                    </a:moveTo>
                    <a:cubicBezTo>
                      <a:pt x="4" y="0"/>
                      <a:pt x="4" y="0"/>
                      <a:pt x="4" y="0"/>
                    </a:cubicBezTo>
                    <a:cubicBezTo>
                      <a:pt x="2" y="1"/>
                      <a:pt x="0" y="3"/>
                      <a:pt x="0" y="6"/>
                    </a:cubicBezTo>
                    <a:cubicBezTo>
                      <a:pt x="0" y="13"/>
                      <a:pt x="0" y="13"/>
                      <a:pt x="0" y="13"/>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grpSp>
        <p:nvGrpSpPr>
          <p:cNvPr id="84" name="Group 83">
            <a:extLst>
              <a:ext uri="{FF2B5EF4-FFF2-40B4-BE49-F238E27FC236}">
                <a16:creationId xmlns:a16="http://schemas.microsoft.com/office/drawing/2014/main" id="{11089038-48A0-4CB6-B2F3-1C04E7146C31}"/>
              </a:ext>
            </a:extLst>
          </p:cNvPr>
          <p:cNvGrpSpPr/>
          <p:nvPr/>
        </p:nvGrpSpPr>
        <p:grpSpPr>
          <a:xfrm>
            <a:off x="4199718" y="4416657"/>
            <a:ext cx="744566" cy="172521"/>
            <a:chOff x="937645" y="7140824"/>
            <a:chExt cx="1562101" cy="361950"/>
          </a:xfrm>
          <a:solidFill>
            <a:schemeClr val="accent5"/>
          </a:solidFill>
        </p:grpSpPr>
        <p:sp>
          <p:nvSpPr>
            <p:cNvPr id="85" name="Freeform 139">
              <a:extLst>
                <a:ext uri="{FF2B5EF4-FFF2-40B4-BE49-F238E27FC236}">
                  <a16:creationId xmlns:a16="http://schemas.microsoft.com/office/drawing/2014/main" id="{014F713E-0AEA-4144-8460-2418692D40D5}"/>
                </a:ext>
              </a:extLst>
            </p:cNvPr>
            <p:cNvSpPr>
              <a:spLocks noEditPoints="1"/>
            </p:cNvSpPr>
            <p:nvPr/>
          </p:nvSpPr>
          <p:spPr bwMode="auto">
            <a:xfrm>
              <a:off x="1538514" y="7140824"/>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50 w 96"/>
                <a:gd name="T11" fmla="*/ 58 h 96"/>
                <a:gd name="T12" fmla="*/ 56 w 96"/>
                <a:gd name="T13" fmla="*/ 58 h 96"/>
                <a:gd name="T14" fmla="*/ 62 w 96"/>
                <a:gd name="T15" fmla="*/ 64 h 96"/>
                <a:gd name="T16" fmla="*/ 56 w 96"/>
                <a:gd name="T17" fmla="*/ 70 h 96"/>
                <a:gd name="T18" fmla="*/ 46 w 96"/>
                <a:gd name="T19" fmla="*/ 70 h 96"/>
                <a:gd name="T20" fmla="*/ 30 w 96"/>
                <a:gd name="T21" fmla="*/ 54 h 96"/>
                <a:gd name="T22" fmla="*/ 30 w 96"/>
                <a:gd name="T23" fmla="*/ 28 h 96"/>
                <a:gd name="T24" fmla="*/ 36 w 96"/>
                <a:gd name="T25" fmla="*/ 22 h 96"/>
                <a:gd name="T26" fmla="*/ 42 w 96"/>
                <a:gd name="T27" fmla="*/ 28 h 96"/>
                <a:gd name="T28" fmla="*/ 42 w 96"/>
                <a:gd name="T29" fmla="*/ 34 h 96"/>
                <a:gd name="T30" fmla="*/ 56 w 96"/>
                <a:gd name="T31" fmla="*/ 34 h 96"/>
                <a:gd name="T32" fmla="*/ 62 w 96"/>
                <a:gd name="T33" fmla="*/ 40 h 96"/>
                <a:gd name="T34" fmla="*/ 56 w 96"/>
                <a:gd name="T35" fmla="*/ 46 h 96"/>
                <a:gd name="T36" fmla="*/ 42 w 96"/>
                <a:gd name="T37" fmla="*/ 46 h 96"/>
                <a:gd name="T38" fmla="*/ 42 w 96"/>
                <a:gd name="T39" fmla="*/ 50 h 96"/>
                <a:gd name="T40" fmla="*/ 50 w 96"/>
                <a:gd name="T4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50" y="58"/>
                  </a:moveTo>
                  <a:cubicBezTo>
                    <a:pt x="56" y="58"/>
                    <a:pt x="56" y="58"/>
                    <a:pt x="56" y="58"/>
                  </a:cubicBezTo>
                  <a:cubicBezTo>
                    <a:pt x="59" y="58"/>
                    <a:pt x="62" y="61"/>
                    <a:pt x="62" y="64"/>
                  </a:cubicBezTo>
                  <a:cubicBezTo>
                    <a:pt x="62" y="67"/>
                    <a:pt x="59" y="70"/>
                    <a:pt x="56" y="70"/>
                  </a:cubicBezTo>
                  <a:cubicBezTo>
                    <a:pt x="46" y="70"/>
                    <a:pt x="46" y="70"/>
                    <a:pt x="46" y="70"/>
                  </a:cubicBezTo>
                  <a:cubicBezTo>
                    <a:pt x="37" y="70"/>
                    <a:pt x="30" y="63"/>
                    <a:pt x="30" y="54"/>
                  </a:cubicBezTo>
                  <a:cubicBezTo>
                    <a:pt x="30" y="28"/>
                    <a:pt x="30" y="28"/>
                    <a:pt x="30" y="28"/>
                  </a:cubicBezTo>
                  <a:cubicBezTo>
                    <a:pt x="30" y="25"/>
                    <a:pt x="33" y="22"/>
                    <a:pt x="36" y="22"/>
                  </a:cubicBezTo>
                  <a:cubicBezTo>
                    <a:pt x="39" y="22"/>
                    <a:pt x="42" y="25"/>
                    <a:pt x="42" y="28"/>
                  </a:cubicBezTo>
                  <a:cubicBezTo>
                    <a:pt x="42" y="34"/>
                    <a:pt x="42" y="34"/>
                    <a:pt x="42" y="34"/>
                  </a:cubicBezTo>
                  <a:cubicBezTo>
                    <a:pt x="56" y="34"/>
                    <a:pt x="56" y="34"/>
                    <a:pt x="56" y="34"/>
                  </a:cubicBezTo>
                  <a:cubicBezTo>
                    <a:pt x="59" y="34"/>
                    <a:pt x="62" y="37"/>
                    <a:pt x="62" y="40"/>
                  </a:cubicBezTo>
                  <a:cubicBezTo>
                    <a:pt x="62" y="43"/>
                    <a:pt x="59" y="46"/>
                    <a:pt x="56" y="46"/>
                  </a:cubicBezTo>
                  <a:cubicBezTo>
                    <a:pt x="42" y="46"/>
                    <a:pt x="42" y="46"/>
                    <a:pt x="42" y="46"/>
                  </a:cubicBezTo>
                  <a:cubicBezTo>
                    <a:pt x="42" y="50"/>
                    <a:pt x="42" y="50"/>
                    <a:pt x="42" y="50"/>
                  </a:cubicBezTo>
                  <a:cubicBezTo>
                    <a:pt x="42" y="54"/>
                    <a:pt x="46" y="58"/>
                    <a:pt x="5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nvGrpSpPr>
            <p:cNvPr id="86" name="Group 85">
              <a:extLst>
                <a:ext uri="{FF2B5EF4-FFF2-40B4-BE49-F238E27FC236}">
                  <a16:creationId xmlns:a16="http://schemas.microsoft.com/office/drawing/2014/main" id="{751B9761-FD26-4686-953E-F27C858A73FC}"/>
                </a:ext>
              </a:extLst>
            </p:cNvPr>
            <p:cNvGrpSpPr/>
            <p:nvPr/>
          </p:nvGrpSpPr>
          <p:grpSpPr>
            <a:xfrm>
              <a:off x="937645" y="7140824"/>
              <a:ext cx="360363" cy="361950"/>
              <a:chOff x="7718425" y="5722938"/>
              <a:chExt cx="360363" cy="361950"/>
            </a:xfrm>
            <a:grpFill/>
          </p:grpSpPr>
          <p:sp>
            <p:nvSpPr>
              <p:cNvPr id="93" name="Freeform 179">
                <a:extLst>
                  <a:ext uri="{FF2B5EF4-FFF2-40B4-BE49-F238E27FC236}">
                    <a16:creationId xmlns:a16="http://schemas.microsoft.com/office/drawing/2014/main" id="{16F50611-E0B1-4CE4-9E66-588B0B2489C0}"/>
                  </a:ext>
                </a:extLst>
              </p:cNvPr>
              <p:cNvSpPr>
                <a:spLocks/>
              </p:cNvSpPr>
              <p:nvPr/>
            </p:nvSpPr>
            <p:spPr bwMode="auto">
              <a:xfrm>
                <a:off x="7835900" y="5813425"/>
                <a:ext cx="74613" cy="79375"/>
              </a:xfrm>
              <a:custGeom>
                <a:avLst/>
                <a:gdLst>
                  <a:gd name="T0" fmla="*/ 20 w 20"/>
                  <a:gd name="T1" fmla="*/ 10 h 21"/>
                  <a:gd name="T2" fmla="*/ 16 w 20"/>
                  <a:gd name="T3" fmla="*/ 3 h 21"/>
                  <a:gd name="T4" fmla="*/ 9 w 20"/>
                  <a:gd name="T5" fmla="*/ 0 h 21"/>
                  <a:gd name="T6" fmla="*/ 2 w 20"/>
                  <a:gd name="T7" fmla="*/ 3 h 21"/>
                  <a:gd name="T8" fmla="*/ 0 w 20"/>
                  <a:gd name="T9" fmla="*/ 10 h 21"/>
                  <a:gd name="T10" fmla="*/ 3 w 20"/>
                  <a:gd name="T11" fmla="*/ 17 h 21"/>
                  <a:gd name="T12" fmla="*/ 17 w 20"/>
                  <a:gd name="T13" fmla="*/ 17 h 21"/>
                  <a:gd name="T14" fmla="*/ 20 w 2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20" y="10"/>
                    </a:moveTo>
                    <a:cubicBezTo>
                      <a:pt x="20" y="8"/>
                      <a:pt x="18" y="5"/>
                      <a:pt x="16" y="3"/>
                    </a:cubicBezTo>
                    <a:cubicBezTo>
                      <a:pt x="14" y="1"/>
                      <a:pt x="12" y="0"/>
                      <a:pt x="9" y="0"/>
                    </a:cubicBezTo>
                    <a:cubicBezTo>
                      <a:pt x="6" y="0"/>
                      <a:pt x="4" y="1"/>
                      <a:pt x="2" y="3"/>
                    </a:cubicBezTo>
                    <a:cubicBezTo>
                      <a:pt x="1" y="4"/>
                      <a:pt x="0" y="7"/>
                      <a:pt x="0" y="10"/>
                    </a:cubicBezTo>
                    <a:cubicBezTo>
                      <a:pt x="0" y="12"/>
                      <a:pt x="1" y="15"/>
                      <a:pt x="3" y="17"/>
                    </a:cubicBezTo>
                    <a:cubicBezTo>
                      <a:pt x="7" y="21"/>
                      <a:pt x="13" y="21"/>
                      <a:pt x="17" y="17"/>
                    </a:cubicBezTo>
                    <a:cubicBezTo>
                      <a:pt x="19" y="15"/>
                      <a:pt x="20" y="13"/>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94" name="Oval 180">
                <a:extLst>
                  <a:ext uri="{FF2B5EF4-FFF2-40B4-BE49-F238E27FC236}">
                    <a16:creationId xmlns:a16="http://schemas.microsoft.com/office/drawing/2014/main" id="{A506EC96-78AA-4A80-9D83-DE7D85FEA699}"/>
                  </a:ext>
                </a:extLst>
              </p:cNvPr>
              <p:cNvSpPr>
                <a:spLocks noChangeArrowheads="1"/>
              </p:cNvSpPr>
              <p:nvPr/>
            </p:nvSpPr>
            <p:spPr bwMode="auto">
              <a:xfrm>
                <a:off x="7812088" y="5937250"/>
                <a:ext cx="120650"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95" name="Freeform 181">
                <a:extLst>
                  <a:ext uri="{FF2B5EF4-FFF2-40B4-BE49-F238E27FC236}">
                    <a16:creationId xmlns:a16="http://schemas.microsoft.com/office/drawing/2014/main" id="{CE368956-34EF-4F69-83A3-258EF8C54DEC}"/>
                  </a:ext>
                </a:extLst>
              </p:cNvPr>
              <p:cNvSpPr>
                <a:spLocks noEditPoints="1"/>
              </p:cNvSpPr>
              <p:nvPr/>
            </p:nvSpPr>
            <p:spPr bwMode="auto">
              <a:xfrm>
                <a:off x="7718425" y="5722938"/>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1 w 96"/>
                  <a:gd name="T11" fmla="*/ 78 h 96"/>
                  <a:gd name="T12" fmla="*/ 21 w 96"/>
                  <a:gd name="T13" fmla="*/ 65 h 96"/>
                  <a:gd name="T14" fmla="*/ 41 w 96"/>
                  <a:gd name="T15" fmla="*/ 53 h 96"/>
                  <a:gd name="T16" fmla="*/ 50 w 96"/>
                  <a:gd name="T17" fmla="*/ 54 h 96"/>
                  <a:gd name="T18" fmla="*/ 45 w 96"/>
                  <a:gd name="T19" fmla="*/ 48 h 96"/>
                  <a:gd name="T20" fmla="*/ 41 w 96"/>
                  <a:gd name="T21" fmla="*/ 48 h 96"/>
                  <a:gd name="T22" fmla="*/ 31 w 96"/>
                  <a:gd name="T23" fmla="*/ 44 h 96"/>
                  <a:gd name="T24" fmla="*/ 27 w 96"/>
                  <a:gd name="T25" fmla="*/ 34 h 96"/>
                  <a:gd name="T26" fmla="*/ 31 w 96"/>
                  <a:gd name="T27" fmla="*/ 24 h 96"/>
                  <a:gd name="T28" fmla="*/ 40 w 96"/>
                  <a:gd name="T29" fmla="*/ 20 h 96"/>
                  <a:gd name="T30" fmla="*/ 40 w 96"/>
                  <a:gd name="T31" fmla="*/ 20 h 96"/>
                  <a:gd name="T32" fmla="*/ 56 w 96"/>
                  <a:gd name="T33" fmla="*/ 20 h 96"/>
                  <a:gd name="T34" fmla="*/ 56 w 96"/>
                  <a:gd name="T35" fmla="*/ 24 h 96"/>
                  <a:gd name="T36" fmla="*/ 50 w 96"/>
                  <a:gd name="T37" fmla="*/ 24 h 96"/>
                  <a:gd name="T38" fmla="*/ 50 w 96"/>
                  <a:gd name="T39" fmla="*/ 24 h 96"/>
                  <a:gd name="T40" fmla="*/ 55 w 96"/>
                  <a:gd name="T41" fmla="*/ 34 h 96"/>
                  <a:gd name="T42" fmla="*/ 51 w 96"/>
                  <a:gd name="T43" fmla="*/ 44 h 96"/>
                  <a:gd name="T44" fmla="*/ 49 w 96"/>
                  <a:gd name="T45" fmla="*/ 46 h 96"/>
                  <a:gd name="T46" fmla="*/ 52 w 96"/>
                  <a:gd name="T47" fmla="*/ 51 h 96"/>
                  <a:gd name="T48" fmla="*/ 61 w 96"/>
                  <a:gd name="T49" fmla="*/ 65 h 96"/>
                  <a:gd name="T50" fmla="*/ 41 w 96"/>
                  <a:gd name="T51" fmla="*/ 78 h 96"/>
                  <a:gd name="T52" fmla="*/ 80 w 96"/>
                  <a:gd name="T53" fmla="*/ 40 h 96"/>
                  <a:gd name="T54" fmla="*/ 72 w 96"/>
                  <a:gd name="T55" fmla="*/ 40 h 96"/>
                  <a:gd name="T56" fmla="*/ 72 w 96"/>
                  <a:gd name="T57" fmla="*/ 48 h 96"/>
                  <a:gd name="T58" fmla="*/ 68 w 96"/>
                  <a:gd name="T59" fmla="*/ 48 h 96"/>
                  <a:gd name="T60" fmla="*/ 68 w 96"/>
                  <a:gd name="T61" fmla="*/ 40 h 96"/>
                  <a:gd name="T62" fmla="*/ 60 w 96"/>
                  <a:gd name="T63" fmla="*/ 40 h 96"/>
                  <a:gd name="T64" fmla="*/ 60 w 96"/>
                  <a:gd name="T65" fmla="*/ 36 h 96"/>
                  <a:gd name="T66" fmla="*/ 68 w 96"/>
                  <a:gd name="T67" fmla="*/ 36 h 96"/>
                  <a:gd name="T68" fmla="*/ 68 w 96"/>
                  <a:gd name="T69" fmla="*/ 28 h 96"/>
                  <a:gd name="T70" fmla="*/ 72 w 96"/>
                  <a:gd name="T71" fmla="*/ 28 h 96"/>
                  <a:gd name="T72" fmla="*/ 72 w 96"/>
                  <a:gd name="T73" fmla="*/ 36 h 96"/>
                  <a:gd name="T74" fmla="*/ 80 w 96"/>
                  <a:gd name="T75" fmla="*/ 36 h 96"/>
                  <a:gd name="T76" fmla="*/ 80 w 96"/>
                  <a:gd name="T7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1" y="78"/>
                    </a:moveTo>
                    <a:cubicBezTo>
                      <a:pt x="29" y="78"/>
                      <a:pt x="21" y="72"/>
                      <a:pt x="21" y="65"/>
                    </a:cubicBezTo>
                    <a:cubicBezTo>
                      <a:pt x="21" y="58"/>
                      <a:pt x="29" y="53"/>
                      <a:pt x="41" y="53"/>
                    </a:cubicBezTo>
                    <a:cubicBezTo>
                      <a:pt x="44" y="53"/>
                      <a:pt x="47" y="53"/>
                      <a:pt x="50" y="54"/>
                    </a:cubicBezTo>
                    <a:cubicBezTo>
                      <a:pt x="47" y="53"/>
                      <a:pt x="45" y="51"/>
                      <a:pt x="45" y="48"/>
                    </a:cubicBezTo>
                    <a:cubicBezTo>
                      <a:pt x="44" y="48"/>
                      <a:pt x="42" y="48"/>
                      <a:pt x="41" y="48"/>
                    </a:cubicBezTo>
                    <a:cubicBezTo>
                      <a:pt x="38" y="48"/>
                      <a:pt x="34" y="46"/>
                      <a:pt x="31" y="44"/>
                    </a:cubicBezTo>
                    <a:cubicBezTo>
                      <a:pt x="28" y="41"/>
                      <a:pt x="27" y="37"/>
                      <a:pt x="27" y="34"/>
                    </a:cubicBezTo>
                    <a:cubicBezTo>
                      <a:pt x="27" y="30"/>
                      <a:pt x="28" y="26"/>
                      <a:pt x="31" y="24"/>
                    </a:cubicBezTo>
                    <a:cubicBezTo>
                      <a:pt x="33" y="21"/>
                      <a:pt x="37" y="20"/>
                      <a:pt x="40" y="20"/>
                    </a:cubicBezTo>
                    <a:cubicBezTo>
                      <a:pt x="40" y="20"/>
                      <a:pt x="40" y="20"/>
                      <a:pt x="40" y="20"/>
                    </a:cubicBezTo>
                    <a:cubicBezTo>
                      <a:pt x="56" y="20"/>
                      <a:pt x="56" y="20"/>
                      <a:pt x="56" y="20"/>
                    </a:cubicBezTo>
                    <a:cubicBezTo>
                      <a:pt x="56" y="24"/>
                      <a:pt x="56" y="24"/>
                      <a:pt x="56" y="24"/>
                    </a:cubicBezTo>
                    <a:cubicBezTo>
                      <a:pt x="50" y="24"/>
                      <a:pt x="50" y="24"/>
                      <a:pt x="50" y="24"/>
                    </a:cubicBezTo>
                    <a:cubicBezTo>
                      <a:pt x="50" y="24"/>
                      <a:pt x="50" y="24"/>
                      <a:pt x="50" y="24"/>
                    </a:cubicBezTo>
                    <a:cubicBezTo>
                      <a:pt x="53" y="27"/>
                      <a:pt x="54" y="31"/>
                      <a:pt x="55" y="34"/>
                    </a:cubicBezTo>
                    <a:cubicBezTo>
                      <a:pt x="55" y="38"/>
                      <a:pt x="53" y="42"/>
                      <a:pt x="51" y="44"/>
                    </a:cubicBezTo>
                    <a:cubicBezTo>
                      <a:pt x="50" y="45"/>
                      <a:pt x="49" y="45"/>
                      <a:pt x="49" y="46"/>
                    </a:cubicBezTo>
                    <a:cubicBezTo>
                      <a:pt x="48" y="48"/>
                      <a:pt x="49" y="49"/>
                      <a:pt x="52" y="51"/>
                    </a:cubicBezTo>
                    <a:cubicBezTo>
                      <a:pt x="56" y="53"/>
                      <a:pt x="61" y="57"/>
                      <a:pt x="61" y="65"/>
                    </a:cubicBezTo>
                    <a:cubicBezTo>
                      <a:pt x="61" y="72"/>
                      <a:pt x="52" y="78"/>
                      <a:pt x="41" y="78"/>
                    </a:cubicBezTo>
                    <a:close/>
                    <a:moveTo>
                      <a:pt x="80" y="40"/>
                    </a:moveTo>
                    <a:cubicBezTo>
                      <a:pt x="72" y="40"/>
                      <a:pt x="72" y="40"/>
                      <a:pt x="72" y="40"/>
                    </a:cubicBezTo>
                    <a:cubicBezTo>
                      <a:pt x="72" y="48"/>
                      <a:pt x="72" y="48"/>
                      <a:pt x="72" y="48"/>
                    </a:cubicBezTo>
                    <a:cubicBezTo>
                      <a:pt x="68" y="48"/>
                      <a:pt x="68" y="48"/>
                      <a:pt x="68" y="48"/>
                    </a:cubicBezTo>
                    <a:cubicBezTo>
                      <a:pt x="68" y="40"/>
                      <a:pt x="68" y="40"/>
                      <a:pt x="68" y="40"/>
                    </a:cubicBezTo>
                    <a:cubicBezTo>
                      <a:pt x="60" y="40"/>
                      <a:pt x="60" y="40"/>
                      <a:pt x="60" y="40"/>
                    </a:cubicBezTo>
                    <a:cubicBezTo>
                      <a:pt x="60" y="36"/>
                      <a:pt x="60" y="36"/>
                      <a:pt x="60" y="36"/>
                    </a:cubicBezTo>
                    <a:cubicBezTo>
                      <a:pt x="68" y="36"/>
                      <a:pt x="68" y="36"/>
                      <a:pt x="68" y="36"/>
                    </a:cubicBezTo>
                    <a:cubicBezTo>
                      <a:pt x="68" y="28"/>
                      <a:pt x="68" y="28"/>
                      <a:pt x="68" y="28"/>
                    </a:cubicBezTo>
                    <a:cubicBezTo>
                      <a:pt x="72" y="28"/>
                      <a:pt x="72" y="28"/>
                      <a:pt x="72" y="28"/>
                    </a:cubicBezTo>
                    <a:cubicBezTo>
                      <a:pt x="72" y="36"/>
                      <a:pt x="72" y="36"/>
                      <a:pt x="72" y="36"/>
                    </a:cubicBezTo>
                    <a:cubicBezTo>
                      <a:pt x="80" y="36"/>
                      <a:pt x="80" y="36"/>
                      <a:pt x="80" y="36"/>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87" name="Group 86">
              <a:extLst>
                <a:ext uri="{FF2B5EF4-FFF2-40B4-BE49-F238E27FC236}">
                  <a16:creationId xmlns:a16="http://schemas.microsoft.com/office/drawing/2014/main" id="{6D636AA9-98A4-4A7F-8517-88F347B11894}"/>
                </a:ext>
              </a:extLst>
            </p:cNvPr>
            <p:cNvGrpSpPr/>
            <p:nvPr/>
          </p:nvGrpSpPr>
          <p:grpSpPr>
            <a:xfrm>
              <a:off x="2139383" y="7140824"/>
              <a:ext cx="360363" cy="361950"/>
              <a:chOff x="9161463" y="5000625"/>
              <a:chExt cx="360363" cy="361950"/>
            </a:xfrm>
            <a:grpFill/>
          </p:grpSpPr>
          <p:sp>
            <p:nvSpPr>
              <p:cNvPr id="88" name="Freeform 203">
                <a:extLst>
                  <a:ext uri="{FF2B5EF4-FFF2-40B4-BE49-F238E27FC236}">
                    <a16:creationId xmlns:a16="http://schemas.microsoft.com/office/drawing/2014/main" id="{1888BE1E-C963-4783-BE08-DE7C63DC194C}"/>
                  </a:ext>
                </a:extLst>
              </p:cNvPr>
              <p:cNvSpPr>
                <a:spLocks/>
              </p:cNvSpPr>
              <p:nvPr/>
            </p:nvSpPr>
            <p:spPr bwMode="auto">
              <a:xfrm>
                <a:off x="9282113" y="5091113"/>
                <a:ext cx="14288" cy="52388"/>
              </a:xfrm>
              <a:custGeom>
                <a:avLst/>
                <a:gdLst>
                  <a:gd name="T0" fmla="*/ 2 w 4"/>
                  <a:gd name="T1" fmla="*/ 14 h 14"/>
                  <a:gd name="T2" fmla="*/ 4 w 4"/>
                  <a:gd name="T3" fmla="*/ 12 h 14"/>
                  <a:gd name="T4" fmla="*/ 4 w 4"/>
                  <a:gd name="T5" fmla="*/ 0 h 14"/>
                  <a:gd name="T6" fmla="*/ 0 w 4"/>
                  <a:gd name="T7" fmla="*/ 0 h 14"/>
                  <a:gd name="T8" fmla="*/ 0 w 4"/>
                  <a:gd name="T9" fmla="*/ 14 h 14"/>
                  <a:gd name="T10" fmla="*/ 2 w 4"/>
                  <a:gd name="T11" fmla="*/ 14 h 14"/>
                </a:gdLst>
                <a:ahLst/>
                <a:cxnLst>
                  <a:cxn ang="0">
                    <a:pos x="T0" y="T1"/>
                  </a:cxn>
                  <a:cxn ang="0">
                    <a:pos x="T2" y="T3"/>
                  </a:cxn>
                  <a:cxn ang="0">
                    <a:pos x="T4" y="T5"/>
                  </a:cxn>
                  <a:cxn ang="0">
                    <a:pos x="T6" y="T7"/>
                  </a:cxn>
                  <a:cxn ang="0">
                    <a:pos x="T8" y="T9"/>
                  </a:cxn>
                  <a:cxn ang="0">
                    <a:pos x="T10" y="T11"/>
                  </a:cxn>
                </a:cxnLst>
                <a:rect l="0" t="0" r="r" b="b"/>
                <a:pathLst>
                  <a:path w="4" h="14">
                    <a:moveTo>
                      <a:pt x="2" y="14"/>
                    </a:moveTo>
                    <a:cubicBezTo>
                      <a:pt x="3" y="13"/>
                      <a:pt x="3" y="12"/>
                      <a:pt x="4" y="12"/>
                    </a:cubicBezTo>
                    <a:cubicBezTo>
                      <a:pt x="4" y="0"/>
                      <a:pt x="4" y="0"/>
                      <a:pt x="4" y="0"/>
                    </a:cubicBezTo>
                    <a:cubicBezTo>
                      <a:pt x="0" y="0"/>
                      <a:pt x="0" y="0"/>
                      <a:pt x="0" y="0"/>
                    </a:cubicBezTo>
                    <a:cubicBezTo>
                      <a:pt x="0" y="14"/>
                      <a:pt x="0" y="14"/>
                      <a:pt x="0" y="14"/>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89" name="Oval 204">
                <a:extLst>
                  <a:ext uri="{FF2B5EF4-FFF2-40B4-BE49-F238E27FC236}">
                    <a16:creationId xmlns:a16="http://schemas.microsoft.com/office/drawing/2014/main" id="{64881A9B-9BF3-43DB-B941-D8111CE276F9}"/>
                  </a:ext>
                </a:extLst>
              </p:cNvPr>
              <p:cNvSpPr>
                <a:spLocks noChangeArrowheads="1"/>
              </p:cNvSpPr>
              <p:nvPr/>
            </p:nvSpPr>
            <p:spPr bwMode="auto">
              <a:xfrm>
                <a:off x="9296400" y="512921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90" name="Freeform 205">
                <a:extLst>
                  <a:ext uri="{FF2B5EF4-FFF2-40B4-BE49-F238E27FC236}">
                    <a16:creationId xmlns:a16="http://schemas.microsoft.com/office/drawing/2014/main" id="{8CC9DF87-8F59-4063-9822-EB842C248221}"/>
                  </a:ext>
                </a:extLst>
              </p:cNvPr>
              <p:cNvSpPr>
                <a:spLocks noEditPoints="1"/>
              </p:cNvSpPr>
              <p:nvPr/>
            </p:nvSpPr>
            <p:spPr bwMode="auto">
              <a:xfrm>
                <a:off x="9312275" y="5091113"/>
                <a:ext cx="119063" cy="52388"/>
              </a:xfrm>
              <a:custGeom>
                <a:avLst/>
                <a:gdLst>
                  <a:gd name="T0" fmla="*/ 0 w 32"/>
                  <a:gd name="T1" fmla="*/ 8 h 14"/>
                  <a:gd name="T2" fmla="*/ 8 w 32"/>
                  <a:gd name="T3" fmla="*/ 6 h 14"/>
                  <a:gd name="T4" fmla="*/ 22 w 32"/>
                  <a:gd name="T5" fmla="*/ 14 h 14"/>
                  <a:gd name="T6" fmla="*/ 32 w 32"/>
                  <a:gd name="T7" fmla="*/ 14 h 14"/>
                  <a:gd name="T8" fmla="*/ 32 w 32"/>
                  <a:gd name="T9" fmla="*/ 7 h 14"/>
                  <a:gd name="T10" fmla="*/ 25 w 32"/>
                  <a:gd name="T11" fmla="*/ 0 h 14"/>
                  <a:gd name="T12" fmla="*/ 0 w 32"/>
                  <a:gd name="T13" fmla="*/ 0 h 14"/>
                  <a:gd name="T14" fmla="*/ 0 w 32"/>
                  <a:gd name="T15" fmla="*/ 8 h 14"/>
                  <a:gd name="T16" fmla="*/ 24 w 32"/>
                  <a:gd name="T17" fmla="*/ 4 h 14"/>
                  <a:gd name="T18" fmla="*/ 28 w 32"/>
                  <a:gd name="T19" fmla="*/ 4 h 14"/>
                  <a:gd name="T20" fmla="*/ 28 w 32"/>
                  <a:gd name="T21" fmla="*/ 8 h 14"/>
                  <a:gd name="T22" fmla="*/ 24 w 32"/>
                  <a:gd name="T23" fmla="*/ 8 h 14"/>
                  <a:gd name="T24" fmla="*/ 24 w 3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4">
                    <a:moveTo>
                      <a:pt x="0" y="8"/>
                    </a:moveTo>
                    <a:cubicBezTo>
                      <a:pt x="2" y="7"/>
                      <a:pt x="5" y="6"/>
                      <a:pt x="8" y="6"/>
                    </a:cubicBezTo>
                    <a:cubicBezTo>
                      <a:pt x="14" y="6"/>
                      <a:pt x="19" y="9"/>
                      <a:pt x="22" y="14"/>
                    </a:cubicBezTo>
                    <a:cubicBezTo>
                      <a:pt x="32" y="14"/>
                      <a:pt x="32" y="14"/>
                      <a:pt x="32" y="14"/>
                    </a:cubicBezTo>
                    <a:cubicBezTo>
                      <a:pt x="32" y="7"/>
                      <a:pt x="32" y="7"/>
                      <a:pt x="32" y="7"/>
                    </a:cubicBezTo>
                    <a:cubicBezTo>
                      <a:pt x="32" y="3"/>
                      <a:pt x="29" y="0"/>
                      <a:pt x="25" y="0"/>
                    </a:cubicBezTo>
                    <a:cubicBezTo>
                      <a:pt x="0" y="0"/>
                      <a:pt x="0" y="0"/>
                      <a:pt x="0" y="0"/>
                    </a:cubicBezTo>
                    <a:lnTo>
                      <a:pt x="0" y="8"/>
                    </a:lnTo>
                    <a:close/>
                    <a:moveTo>
                      <a:pt x="24" y="4"/>
                    </a:moveTo>
                    <a:cubicBezTo>
                      <a:pt x="28" y="4"/>
                      <a:pt x="28" y="4"/>
                      <a:pt x="28" y="4"/>
                    </a:cubicBezTo>
                    <a:cubicBezTo>
                      <a:pt x="28" y="8"/>
                      <a:pt x="28" y="8"/>
                      <a:pt x="28" y="8"/>
                    </a:cubicBezTo>
                    <a:cubicBezTo>
                      <a:pt x="24" y="8"/>
                      <a:pt x="24" y="8"/>
                      <a:pt x="24" y="8"/>
                    </a:cubicBez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91" name="Freeform 206">
                <a:extLst>
                  <a:ext uri="{FF2B5EF4-FFF2-40B4-BE49-F238E27FC236}">
                    <a16:creationId xmlns:a16="http://schemas.microsoft.com/office/drawing/2014/main" id="{C2AF90E9-8CD3-4007-A4FE-89C66EA40019}"/>
                  </a:ext>
                </a:extLst>
              </p:cNvPr>
              <p:cNvSpPr>
                <a:spLocks noEditPoints="1"/>
              </p:cNvSpPr>
              <p:nvPr/>
            </p:nvSpPr>
            <p:spPr bwMode="auto">
              <a:xfrm>
                <a:off x="9161463" y="5000625"/>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6 w 96"/>
                  <a:gd name="T11" fmla="*/ 65 h 96"/>
                  <a:gd name="T12" fmla="*/ 65 w 96"/>
                  <a:gd name="T13" fmla="*/ 76 h 96"/>
                  <a:gd name="T14" fmla="*/ 31 w 96"/>
                  <a:gd name="T15" fmla="*/ 76 h 96"/>
                  <a:gd name="T16" fmla="*/ 20 w 96"/>
                  <a:gd name="T17" fmla="*/ 65 h 96"/>
                  <a:gd name="T18" fmla="*/ 20 w 96"/>
                  <a:gd name="T19" fmla="*/ 31 h 96"/>
                  <a:gd name="T20" fmla="*/ 31 w 96"/>
                  <a:gd name="T21" fmla="*/ 20 h 96"/>
                  <a:gd name="T22" fmla="*/ 65 w 96"/>
                  <a:gd name="T23" fmla="*/ 20 h 96"/>
                  <a:gd name="T24" fmla="*/ 76 w 96"/>
                  <a:gd name="T25" fmla="*/ 31 h 96"/>
                  <a:gd name="T26" fmla="*/ 76 w 96"/>
                  <a:gd name="T27"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76" y="65"/>
                    </a:moveTo>
                    <a:cubicBezTo>
                      <a:pt x="76" y="71"/>
                      <a:pt x="71" y="76"/>
                      <a:pt x="65" y="76"/>
                    </a:cubicBezTo>
                    <a:cubicBezTo>
                      <a:pt x="31" y="76"/>
                      <a:pt x="31" y="76"/>
                      <a:pt x="31" y="76"/>
                    </a:cubicBezTo>
                    <a:cubicBezTo>
                      <a:pt x="25" y="76"/>
                      <a:pt x="20" y="71"/>
                      <a:pt x="20" y="65"/>
                    </a:cubicBezTo>
                    <a:cubicBezTo>
                      <a:pt x="20" y="31"/>
                      <a:pt x="20" y="31"/>
                      <a:pt x="20" y="31"/>
                    </a:cubicBezTo>
                    <a:cubicBezTo>
                      <a:pt x="20" y="25"/>
                      <a:pt x="25" y="20"/>
                      <a:pt x="31" y="20"/>
                    </a:cubicBezTo>
                    <a:cubicBezTo>
                      <a:pt x="65" y="20"/>
                      <a:pt x="65" y="20"/>
                      <a:pt x="65" y="20"/>
                    </a:cubicBezTo>
                    <a:cubicBezTo>
                      <a:pt x="71" y="20"/>
                      <a:pt x="76" y="25"/>
                      <a:pt x="76" y="31"/>
                    </a:cubicBezTo>
                    <a:lnTo>
                      <a:pt x="7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92" name="Freeform 207">
                <a:extLst>
                  <a:ext uri="{FF2B5EF4-FFF2-40B4-BE49-F238E27FC236}">
                    <a16:creationId xmlns:a16="http://schemas.microsoft.com/office/drawing/2014/main" id="{5F39D3B0-6CD1-47DD-A5A2-A4AD16F32E68}"/>
                  </a:ext>
                </a:extLst>
              </p:cNvPr>
              <p:cNvSpPr>
                <a:spLocks/>
              </p:cNvSpPr>
              <p:nvPr/>
            </p:nvSpPr>
            <p:spPr bwMode="auto">
              <a:xfrm>
                <a:off x="9251950" y="5095875"/>
                <a:ext cx="14288" cy="47625"/>
              </a:xfrm>
              <a:custGeom>
                <a:avLst/>
                <a:gdLst>
                  <a:gd name="T0" fmla="*/ 4 w 4"/>
                  <a:gd name="T1" fmla="*/ 13 h 13"/>
                  <a:gd name="T2" fmla="*/ 4 w 4"/>
                  <a:gd name="T3" fmla="*/ 0 h 13"/>
                  <a:gd name="T4" fmla="*/ 0 w 4"/>
                  <a:gd name="T5" fmla="*/ 6 h 13"/>
                  <a:gd name="T6" fmla="*/ 0 w 4"/>
                  <a:gd name="T7" fmla="*/ 13 h 13"/>
                  <a:gd name="T8" fmla="*/ 4 w 4"/>
                  <a:gd name="T9" fmla="*/ 13 h 13"/>
                </a:gdLst>
                <a:ahLst/>
                <a:cxnLst>
                  <a:cxn ang="0">
                    <a:pos x="T0" y="T1"/>
                  </a:cxn>
                  <a:cxn ang="0">
                    <a:pos x="T2" y="T3"/>
                  </a:cxn>
                  <a:cxn ang="0">
                    <a:pos x="T4" y="T5"/>
                  </a:cxn>
                  <a:cxn ang="0">
                    <a:pos x="T6" y="T7"/>
                  </a:cxn>
                  <a:cxn ang="0">
                    <a:pos x="T8" y="T9"/>
                  </a:cxn>
                </a:cxnLst>
                <a:rect l="0" t="0" r="r" b="b"/>
                <a:pathLst>
                  <a:path w="4" h="13">
                    <a:moveTo>
                      <a:pt x="4" y="13"/>
                    </a:moveTo>
                    <a:cubicBezTo>
                      <a:pt x="4" y="0"/>
                      <a:pt x="4" y="0"/>
                      <a:pt x="4" y="0"/>
                    </a:cubicBezTo>
                    <a:cubicBezTo>
                      <a:pt x="2" y="1"/>
                      <a:pt x="0" y="3"/>
                      <a:pt x="0" y="6"/>
                    </a:cubicBezTo>
                    <a:cubicBezTo>
                      <a:pt x="0" y="13"/>
                      <a:pt x="0" y="13"/>
                      <a:pt x="0" y="13"/>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grpSp>
        <p:nvGrpSpPr>
          <p:cNvPr id="96" name="Group 95">
            <a:extLst>
              <a:ext uri="{FF2B5EF4-FFF2-40B4-BE49-F238E27FC236}">
                <a16:creationId xmlns:a16="http://schemas.microsoft.com/office/drawing/2014/main" id="{87A227A8-2987-4EDF-B521-075B9FC1BC7A}"/>
              </a:ext>
            </a:extLst>
          </p:cNvPr>
          <p:cNvGrpSpPr/>
          <p:nvPr/>
        </p:nvGrpSpPr>
        <p:grpSpPr>
          <a:xfrm>
            <a:off x="6857192" y="4416657"/>
            <a:ext cx="744566" cy="172521"/>
            <a:chOff x="937645" y="7140824"/>
            <a:chExt cx="1562101" cy="361950"/>
          </a:xfrm>
          <a:solidFill>
            <a:schemeClr val="tx1">
              <a:lumMod val="50000"/>
              <a:lumOff val="50000"/>
            </a:schemeClr>
          </a:solidFill>
        </p:grpSpPr>
        <p:sp>
          <p:nvSpPr>
            <p:cNvPr id="97" name="Freeform 139">
              <a:extLst>
                <a:ext uri="{FF2B5EF4-FFF2-40B4-BE49-F238E27FC236}">
                  <a16:creationId xmlns:a16="http://schemas.microsoft.com/office/drawing/2014/main" id="{710BFA31-B8D5-4AA4-878A-9B104C798BF0}"/>
                </a:ext>
              </a:extLst>
            </p:cNvPr>
            <p:cNvSpPr>
              <a:spLocks noEditPoints="1"/>
            </p:cNvSpPr>
            <p:nvPr/>
          </p:nvSpPr>
          <p:spPr bwMode="auto">
            <a:xfrm>
              <a:off x="1538514" y="7140824"/>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50 w 96"/>
                <a:gd name="T11" fmla="*/ 58 h 96"/>
                <a:gd name="T12" fmla="*/ 56 w 96"/>
                <a:gd name="T13" fmla="*/ 58 h 96"/>
                <a:gd name="T14" fmla="*/ 62 w 96"/>
                <a:gd name="T15" fmla="*/ 64 h 96"/>
                <a:gd name="T16" fmla="*/ 56 w 96"/>
                <a:gd name="T17" fmla="*/ 70 h 96"/>
                <a:gd name="T18" fmla="*/ 46 w 96"/>
                <a:gd name="T19" fmla="*/ 70 h 96"/>
                <a:gd name="T20" fmla="*/ 30 w 96"/>
                <a:gd name="T21" fmla="*/ 54 h 96"/>
                <a:gd name="T22" fmla="*/ 30 w 96"/>
                <a:gd name="T23" fmla="*/ 28 h 96"/>
                <a:gd name="T24" fmla="*/ 36 w 96"/>
                <a:gd name="T25" fmla="*/ 22 h 96"/>
                <a:gd name="T26" fmla="*/ 42 w 96"/>
                <a:gd name="T27" fmla="*/ 28 h 96"/>
                <a:gd name="T28" fmla="*/ 42 w 96"/>
                <a:gd name="T29" fmla="*/ 34 h 96"/>
                <a:gd name="T30" fmla="*/ 56 w 96"/>
                <a:gd name="T31" fmla="*/ 34 h 96"/>
                <a:gd name="T32" fmla="*/ 62 w 96"/>
                <a:gd name="T33" fmla="*/ 40 h 96"/>
                <a:gd name="T34" fmla="*/ 56 w 96"/>
                <a:gd name="T35" fmla="*/ 46 h 96"/>
                <a:gd name="T36" fmla="*/ 42 w 96"/>
                <a:gd name="T37" fmla="*/ 46 h 96"/>
                <a:gd name="T38" fmla="*/ 42 w 96"/>
                <a:gd name="T39" fmla="*/ 50 h 96"/>
                <a:gd name="T40" fmla="*/ 50 w 96"/>
                <a:gd name="T4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50" y="58"/>
                  </a:moveTo>
                  <a:cubicBezTo>
                    <a:pt x="56" y="58"/>
                    <a:pt x="56" y="58"/>
                    <a:pt x="56" y="58"/>
                  </a:cubicBezTo>
                  <a:cubicBezTo>
                    <a:pt x="59" y="58"/>
                    <a:pt x="62" y="61"/>
                    <a:pt x="62" y="64"/>
                  </a:cubicBezTo>
                  <a:cubicBezTo>
                    <a:pt x="62" y="67"/>
                    <a:pt x="59" y="70"/>
                    <a:pt x="56" y="70"/>
                  </a:cubicBezTo>
                  <a:cubicBezTo>
                    <a:pt x="46" y="70"/>
                    <a:pt x="46" y="70"/>
                    <a:pt x="46" y="70"/>
                  </a:cubicBezTo>
                  <a:cubicBezTo>
                    <a:pt x="37" y="70"/>
                    <a:pt x="30" y="63"/>
                    <a:pt x="30" y="54"/>
                  </a:cubicBezTo>
                  <a:cubicBezTo>
                    <a:pt x="30" y="28"/>
                    <a:pt x="30" y="28"/>
                    <a:pt x="30" y="28"/>
                  </a:cubicBezTo>
                  <a:cubicBezTo>
                    <a:pt x="30" y="25"/>
                    <a:pt x="33" y="22"/>
                    <a:pt x="36" y="22"/>
                  </a:cubicBezTo>
                  <a:cubicBezTo>
                    <a:pt x="39" y="22"/>
                    <a:pt x="42" y="25"/>
                    <a:pt x="42" y="28"/>
                  </a:cubicBezTo>
                  <a:cubicBezTo>
                    <a:pt x="42" y="34"/>
                    <a:pt x="42" y="34"/>
                    <a:pt x="42" y="34"/>
                  </a:cubicBezTo>
                  <a:cubicBezTo>
                    <a:pt x="56" y="34"/>
                    <a:pt x="56" y="34"/>
                    <a:pt x="56" y="34"/>
                  </a:cubicBezTo>
                  <a:cubicBezTo>
                    <a:pt x="59" y="34"/>
                    <a:pt x="62" y="37"/>
                    <a:pt x="62" y="40"/>
                  </a:cubicBezTo>
                  <a:cubicBezTo>
                    <a:pt x="62" y="43"/>
                    <a:pt x="59" y="46"/>
                    <a:pt x="56" y="46"/>
                  </a:cubicBezTo>
                  <a:cubicBezTo>
                    <a:pt x="42" y="46"/>
                    <a:pt x="42" y="46"/>
                    <a:pt x="42" y="46"/>
                  </a:cubicBezTo>
                  <a:cubicBezTo>
                    <a:pt x="42" y="50"/>
                    <a:pt x="42" y="50"/>
                    <a:pt x="42" y="50"/>
                  </a:cubicBezTo>
                  <a:cubicBezTo>
                    <a:pt x="42" y="54"/>
                    <a:pt x="46" y="58"/>
                    <a:pt x="5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nvGrpSpPr>
            <p:cNvPr id="98" name="Group 97">
              <a:extLst>
                <a:ext uri="{FF2B5EF4-FFF2-40B4-BE49-F238E27FC236}">
                  <a16:creationId xmlns:a16="http://schemas.microsoft.com/office/drawing/2014/main" id="{D26DB1E4-8676-4DF7-AF40-EF9054DD5DFA}"/>
                </a:ext>
              </a:extLst>
            </p:cNvPr>
            <p:cNvGrpSpPr/>
            <p:nvPr/>
          </p:nvGrpSpPr>
          <p:grpSpPr>
            <a:xfrm>
              <a:off x="937645" y="7140824"/>
              <a:ext cx="360363" cy="361950"/>
              <a:chOff x="7718425" y="5722938"/>
              <a:chExt cx="360363" cy="361950"/>
            </a:xfrm>
            <a:grpFill/>
          </p:grpSpPr>
          <p:sp>
            <p:nvSpPr>
              <p:cNvPr id="105" name="Freeform 179">
                <a:extLst>
                  <a:ext uri="{FF2B5EF4-FFF2-40B4-BE49-F238E27FC236}">
                    <a16:creationId xmlns:a16="http://schemas.microsoft.com/office/drawing/2014/main" id="{E1FEA54D-0923-40C2-ADC3-E75FA63F1059}"/>
                  </a:ext>
                </a:extLst>
              </p:cNvPr>
              <p:cNvSpPr>
                <a:spLocks/>
              </p:cNvSpPr>
              <p:nvPr/>
            </p:nvSpPr>
            <p:spPr bwMode="auto">
              <a:xfrm>
                <a:off x="7835900" y="5813425"/>
                <a:ext cx="74613" cy="79375"/>
              </a:xfrm>
              <a:custGeom>
                <a:avLst/>
                <a:gdLst>
                  <a:gd name="T0" fmla="*/ 20 w 20"/>
                  <a:gd name="T1" fmla="*/ 10 h 21"/>
                  <a:gd name="T2" fmla="*/ 16 w 20"/>
                  <a:gd name="T3" fmla="*/ 3 h 21"/>
                  <a:gd name="T4" fmla="*/ 9 w 20"/>
                  <a:gd name="T5" fmla="*/ 0 h 21"/>
                  <a:gd name="T6" fmla="*/ 2 w 20"/>
                  <a:gd name="T7" fmla="*/ 3 h 21"/>
                  <a:gd name="T8" fmla="*/ 0 w 20"/>
                  <a:gd name="T9" fmla="*/ 10 h 21"/>
                  <a:gd name="T10" fmla="*/ 3 w 20"/>
                  <a:gd name="T11" fmla="*/ 17 h 21"/>
                  <a:gd name="T12" fmla="*/ 17 w 20"/>
                  <a:gd name="T13" fmla="*/ 17 h 21"/>
                  <a:gd name="T14" fmla="*/ 20 w 2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20" y="10"/>
                    </a:moveTo>
                    <a:cubicBezTo>
                      <a:pt x="20" y="8"/>
                      <a:pt x="18" y="5"/>
                      <a:pt x="16" y="3"/>
                    </a:cubicBezTo>
                    <a:cubicBezTo>
                      <a:pt x="14" y="1"/>
                      <a:pt x="12" y="0"/>
                      <a:pt x="9" y="0"/>
                    </a:cubicBezTo>
                    <a:cubicBezTo>
                      <a:pt x="6" y="0"/>
                      <a:pt x="4" y="1"/>
                      <a:pt x="2" y="3"/>
                    </a:cubicBezTo>
                    <a:cubicBezTo>
                      <a:pt x="1" y="4"/>
                      <a:pt x="0" y="7"/>
                      <a:pt x="0" y="10"/>
                    </a:cubicBezTo>
                    <a:cubicBezTo>
                      <a:pt x="0" y="12"/>
                      <a:pt x="1" y="15"/>
                      <a:pt x="3" y="17"/>
                    </a:cubicBezTo>
                    <a:cubicBezTo>
                      <a:pt x="7" y="21"/>
                      <a:pt x="13" y="21"/>
                      <a:pt x="17" y="17"/>
                    </a:cubicBezTo>
                    <a:cubicBezTo>
                      <a:pt x="19" y="15"/>
                      <a:pt x="20" y="13"/>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6" name="Oval 180">
                <a:extLst>
                  <a:ext uri="{FF2B5EF4-FFF2-40B4-BE49-F238E27FC236}">
                    <a16:creationId xmlns:a16="http://schemas.microsoft.com/office/drawing/2014/main" id="{B5D161C7-81CA-460B-BECD-D3CC8C8BE138}"/>
                  </a:ext>
                </a:extLst>
              </p:cNvPr>
              <p:cNvSpPr>
                <a:spLocks noChangeArrowheads="1"/>
              </p:cNvSpPr>
              <p:nvPr/>
            </p:nvSpPr>
            <p:spPr bwMode="auto">
              <a:xfrm>
                <a:off x="7812088" y="5937250"/>
                <a:ext cx="120650"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7" name="Freeform 181">
                <a:extLst>
                  <a:ext uri="{FF2B5EF4-FFF2-40B4-BE49-F238E27FC236}">
                    <a16:creationId xmlns:a16="http://schemas.microsoft.com/office/drawing/2014/main" id="{F35A1E7B-1251-48C9-87A1-41FC58333A65}"/>
                  </a:ext>
                </a:extLst>
              </p:cNvPr>
              <p:cNvSpPr>
                <a:spLocks noEditPoints="1"/>
              </p:cNvSpPr>
              <p:nvPr/>
            </p:nvSpPr>
            <p:spPr bwMode="auto">
              <a:xfrm>
                <a:off x="7718425" y="5722938"/>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1 w 96"/>
                  <a:gd name="T11" fmla="*/ 78 h 96"/>
                  <a:gd name="T12" fmla="*/ 21 w 96"/>
                  <a:gd name="T13" fmla="*/ 65 h 96"/>
                  <a:gd name="T14" fmla="*/ 41 w 96"/>
                  <a:gd name="T15" fmla="*/ 53 h 96"/>
                  <a:gd name="T16" fmla="*/ 50 w 96"/>
                  <a:gd name="T17" fmla="*/ 54 h 96"/>
                  <a:gd name="T18" fmla="*/ 45 w 96"/>
                  <a:gd name="T19" fmla="*/ 48 h 96"/>
                  <a:gd name="T20" fmla="*/ 41 w 96"/>
                  <a:gd name="T21" fmla="*/ 48 h 96"/>
                  <a:gd name="T22" fmla="*/ 31 w 96"/>
                  <a:gd name="T23" fmla="*/ 44 h 96"/>
                  <a:gd name="T24" fmla="*/ 27 w 96"/>
                  <a:gd name="T25" fmla="*/ 34 h 96"/>
                  <a:gd name="T26" fmla="*/ 31 w 96"/>
                  <a:gd name="T27" fmla="*/ 24 h 96"/>
                  <a:gd name="T28" fmla="*/ 40 w 96"/>
                  <a:gd name="T29" fmla="*/ 20 h 96"/>
                  <a:gd name="T30" fmla="*/ 40 w 96"/>
                  <a:gd name="T31" fmla="*/ 20 h 96"/>
                  <a:gd name="T32" fmla="*/ 56 w 96"/>
                  <a:gd name="T33" fmla="*/ 20 h 96"/>
                  <a:gd name="T34" fmla="*/ 56 w 96"/>
                  <a:gd name="T35" fmla="*/ 24 h 96"/>
                  <a:gd name="T36" fmla="*/ 50 w 96"/>
                  <a:gd name="T37" fmla="*/ 24 h 96"/>
                  <a:gd name="T38" fmla="*/ 50 w 96"/>
                  <a:gd name="T39" fmla="*/ 24 h 96"/>
                  <a:gd name="T40" fmla="*/ 55 w 96"/>
                  <a:gd name="T41" fmla="*/ 34 h 96"/>
                  <a:gd name="T42" fmla="*/ 51 w 96"/>
                  <a:gd name="T43" fmla="*/ 44 h 96"/>
                  <a:gd name="T44" fmla="*/ 49 w 96"/>
                  <a:gd name="T45" fmla="*/ 46 h 96"/>
                  <a:gd name="T46" fmla="*/ 52 w 96"/>
                  <a:gd name="T47" fmla="*/ 51 h 96"/>
                  <a:gd name="T48" fmla="*/ 61 w 96"/>
                  <a:gd name="T49" fmla="*/ 65 h 96"/>
                  <a:gd name="T50" fmla="*/ 41 w 96"/>
                  <a:gd name="T51" fmla="*/ 78 h 96"/>
                  <a:gd name="T52" fmla="*/ 80 w 96"/>
                  <a:gd name="T53" fmla="*/ 40 h 96"/>
                  <a:gd name="T54" fmla="*/ 72 w 96"/>
                  <a:gd name="T55" fmla="*/ 40 h 96"/>
                  <a:gd name="T56" fmla="*/ 72 w 96"/>
                  <a:gd name="T57" fmla="*/ 48 h 96"/>
                  <a:gd name="T58" fmla="*/ 68 w 96"/>
                  <a:gd name="T59" fmla="*/ 48 h 96"/>
                  <a:gd name="T60" fmla="*/ 68 w 96"/>
                  <a:gd name="T61" fmla="*/ 40 h 96"/>
                  <a:gd name="T62" fmla="*/ 60 w 96"/>
                  <a:gd name="T63" fmla="*/ 40 h 96"/>
                  <a:gd name="T64" fmla="*/ 60 w 96"/>
                  <a:gd name="T65" fmla="*/ 36 h 96"/>
                  <a:gd name="T66" fmla="*/ 68 w 96"/>
                  <a:gd name="T67" fmla="*/ 36 h 96"/>
                  <a:gd name="T68" fmla="*/ 68 w 96"/>
                  <a:gd name="T69" fmla="*/ 28 h 96"/>
                  <a:gd name="T70" fmla="*/ 72 w 96"/>
                  <a:gd name="T71" fmla="*/ 28 h 96"/>
                  <a:gd name="T72" fmla="*/ 72 w 96"/>
                  <a:gd name="T73" fmla="*/ 36 h 96"/>
                  <a:gd name="T74" fmla="*/ 80 w 96"/>
                  <a:gd name="T75" fmla="*/ 36 h 96"/>
                  <a:gd name="T76" fmla="*/ 80 w 96"/>
                  <a:gd name="T7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1" y="78"/>
                    </a:moveTo>
                    <a:cubicBezTo>
                      <a:pt x="29" y="78"/>
                      <a:pt x="21" y="72"/>
                      <a:pt x="21" y="65"/>
                    </a:cubicBezTo>
                    <a:cubicBezTo>
                      <a:pt x="21" y="58"/>
                      <a:pt x="29" y="53"/>
                      <a:pt x="41" y="53"/>
                    </a:cubicBezTo>
                    <a:cubicBezTo>
                      <a:pt x="44" y="53"/>
                      <a:pt x="47" y="53"/>
                      <a:pt x="50" y="54"/>
                    </a:cubicBezTo>
                    <a:cubicBezTo>
                      <a:pt x="47" y="53"/>
                      <a:pt x="45" y="51"/>
                      <a:pt x="45" y="48"/>
                    </a:cubicBezTo>
                    <a:cubicBezTo>
                      <a:pt x="44" y="48"/>
                      <a:pt x="42" y="48"/>
                      <a:pt x="41" y="48"/>
                    </a:cubicBezTo>
                    <a:cubicBezTo>
                      <a:pt x="38" y="48"/>
                      <a:pt x="34" y="46"/>
                      <a:pt x="31" y="44"/>
                    </a:cubicBezTo>
                    <a:cubicBezTo>
                      <a:pt x="28" y="41"/>
                      <a:pt x="27" y="37"/>
                      <a:pt x="27" y="34"/>
                    </a:cubicBezTo>
                    <a:cubicBezTo>
                      <a:pt x="27" y="30"/>
                      <a:pt x="28" y="26"/>
                      <a:pt x="31" y="24"/>
                    </a:cubicBezTo>
                    <a:cubicBezTo>
                      <a:pt x="33" y="21"/>
                      <a:pt x="37" y="20"/>
                      <a:pt x="40" y="20"/>
                    </a:cubicBezTo>
                    <a:cubicBezTo>
                      <a:pt x="40" y="20"/>
                      <a:pt x="40" y="20"/>
                      <a:pt x="40" y="20"/>
                    </a:cubicBezTo>
                    <a:cubicBezTo>
                      <a:pt x="56" y="20"/>
                      <a:pt x="56" y="20"/>
                      <a:pt x="56" y="20"/>
                    </a:cubicBezTo>
                    <a:cubicBezTo>
                      <a:pt x="56" y="24"/>
                      <a:pt x="56" y="24"/>
                      <a:pt x="56" y="24"/>
                    </a:cubicBezTo>
                    <a:cubicBezTo>
                      <a:pt x="50" y="24"/>
                      <a:pt x="50" y="24"/>
                      <a:pt x="50" y="24"/>
                    </a:cubicBezTo>
                    <a:cubicBezTo>
                      <a:pt x="50" y="24"/>
                      <a:pt x="50" y="24"/>
                      <a:pt x="50" y="24"/>
                    </a:cubicBezTo>
                    <a:cubicBezTo>
                      <a:pt x="53" y="27"/>
                      <a:pt x="54" y="31"/>
                      <a:pt x="55" y="34"/>
                    </a:cubicBezTo>
                    <a:cubicBezTo>
                      <a:pt x="55" y="38"/>
                      <a:pt x="53" y="42"/>
                      <a:pt x="51" y="44"/>
                    </a:cubicBezTo>
                    <a:cubicBezTo>
                      <a:pt x="50" y="45"/>
                      <a:pt x="49" y="45"/>
                      <a:pt x="49" y="46"/>
                    </a:cubicBezTo>
                    <a:cubicBezTo>
                      <a:pt x="48" y="48"/>
                      <a:pt x="49" y="49"/>
                      <a:pt x="52" y="51"/>
                    </a:cubicBezTo>
                    <a:cubicBezTo>
                      <a:pt x="56" y="53"/>
                      <a:pt x="61" y="57"/>
                      <a:pt x="61" y="65"/>
                    </a:cubicBezTo>
                    <a:cubicBezTo>
                      <a:pt x="61" y="72"/>
                      <a:pt x="52" y="78"/>
                      <a:pt x="41" y="78"/>
                    </a:cubicBezTo>
                    <a:close/>
                    <a:moveTo>
                      <a:pt x="80" y="40"/>
                    </a:moveTo>
                    <a:cubicBezTo>
                      <a:pt x="72" y="40"/>
                      <a:pt x="72" y="40"/>
                      <a:pt x="72" y="40"/>
                    </a:cubicBezTo>
                    <a:cubicBezTo>
                      <a:pt x="72" y="48"/>
                      <a:pt x="72" y="48"/>
                      <a:pt x="72" y="48"/>
                    </a:cubicBezTo>
                    <a:cubicBezTo>
                      <a:pt x="68" y="48"/>
                      <a:pt x="68" y="48"/>
                      <a:pt x="68" y="48"/>
                    </a:cubicBezTo>
                    <a:cubicBezTo>
                      <a:pt x="68" y="40"/>
                      <a:pt x="68" y="40"/>
                      <a:pt x="68" y="40"/>
                    </a:cubicBezTo>
                    <a:cubicBezTo>
                      <a:pt x="60" y="40"/>
                      <a:pt x="60" y="40"/>
                      <a:pt x="60" y="40"/>
                    </a:cubicBezTo>
                    <a:cubicBezTo>
                      <a:pt x="60" y="36"/>
                      <a:pt x="60" y="36"/>
                      <a:pt x="60" y="36"/>
                    </a:cubicBezTo>
                    <a:cubicBezTo>
                      <a:pt x="68" y="36"/>
                      <a:pt x="68" y="36"/>
                      <a:pt x="68" y="36"/>
                    </a:cubicBezTo>
                    <a:cubicBezTo>
                      <a:pt x="68" y="28"/>
                      <a:pt x="68" y="28"/>
                      <a:pt x="68" y="28"/>
                    </a:cubicBezTo>
                    <a:cubicBezTo>
                      <a:pt x="72" y="28"/>
                      <a:pt x="72" y="28"/>
                      <a:pt x="72" y="28"/>
                    </a:cubicBezTo>
                    <a:cubicBezTo>
                      <a:pt x="72" y="36"/>
                      <a:pt x="72" y="36"/>
                      <a:pt x="72" y="36"/>
                    </a:cubicBezTo>
                    <a:cubicBezTo>
                      <a:pt x="80" y="36"/>
                      <a:pt x="80" y="36"/>
                      <a:pt x="80" y="36"/>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99" name="Group 98">
              <a:extLst>
                <a:ext uri="{FF2B5EF4-FFF2-40B4-BE49-F238E27FC236}">
                  <a16:creationId xmlns:a16="http://schemas.microsoft.com/office/drawing/2014/main" id="{9F9B7AF7-BFE9-495D-8DBB-EB4F4EF401E9}"/>
                </a:ext>
              </a:extLst>
            </p:cNvPr>
            <p:cNvGrpSpPr/>
            <p:nvPr/>
          </p:nvGrpSpPr>
          <p:grpSpPr>
            <a:xfrm>
              <a:off x="2139383" y="7140824"/>
              <a:ext cx="360363" cy="361950"/>
              <a:chOff x="9161463" y="5000625"/>
              <a:chExt cx="360363" cy="361950"/>
            </a:xfrm>
            <a:grpFill/>
          </p:grpSpPr>
          <p:sp>
            <p:nvSpPr>
              <p:cNvPr id="100" name="Freeform 203">
                <a:extLst>
                  <a:ext uri="{FF2B5EF4-FFF2-40B4-BE49-F238E27FC236}">
                    <a16:creationId xmlns:a16="http://schemas.microsoft.com/office/drawing/2014/main" id="{36E9AAEC-3BA5-4D66-A54A-18AE5C876472}"/>
                  </a:ext>
                </a:extLst>
              </p:cNvPr>
              <p:cNvSpPr>
                <a:spLocks/>
              </p:cNvSpPr>
              <p:nvPr/>
            </p:nvSpPr>
            <p:spPr bwMode="auto">
              <a:xfrm>
                <a:off x="9282113" y="5091113"/>
                <a:ext cx="14288" cy="52388"/>
              </a:xfrm>
              <a:custGeom>
                <a:avLst/>
                <a:gdLst>
                  <a:gd name="T0" fmla="*/ 2 w 4"/>
                  <a:gd name="T1" fmla="*/ 14 h 14"/>
                  <a:gd name="T2" fmla="*/ 4 w 4"/>
                  <a:gd name="T3" fmla="*/ 12 h 14"/>
                  <a:gd name="T4" fmla="*/ 4 w 4"/>
                  <a:gd name="T5" fmla="*/ 0 h 14"/>
                  <a:gd name="T6" fmla="*/ 0 w 4"/>
                  <a:gd name="T7" fmla="*/ 0 h 14"/>
                  <a:gd name="T8" fmla="*/ 0 w 4"/>
                  <a:gd name="T9" fmla="*/ 14 h 14"/>
                  <a:gd name="T10" fmla="*/ 2 w 4"/>
                  <a:gd name="T11" fmla="*/ 14 h 14"/>
                </a:gdLst>
                <a:ahLst/>
                <a:cxnLst>
                  <a:cxn ang="0">
                    <a:pos x="T0" y="T1"/>
                  </a:cxn>
                  <a:cxn ang="0">
                    <a:pos x="T2" y="T3"/>
                  </a:cxn>
                  <a:cxn ang="0">
                    <a:pos x="T4" y="T5"/>
                  </a:cxn>
                  <a:cxn ang="0">
                    <a:pos x="T6" y="T7"/>
                  </a:cxn>
                  <a:cxn ang="0">
                    <a:pos x="T8" y="T9"/>
                  </a:cxn>
                  <a:cxn ang="0">
                    <a:pos x="T10" y="T11"/>
                  </a:cxn>
                </a:cxnLst>
                <a:rect l="0" t="0" r="r" b="b"/>
                <a:pathLst>
                  <a:path w="4" h="14">
                    <a:moveTo>
                      <a:pt x="2" y="14"/>
                    </a:moveTo>
                    <a:cubicBezTo>
                      <a:pt x="3" y="13"/>
                      <a:pt x="3" y="12"/>
                      <a:pt x="4" y="12"/>
                    </a:cubicBezTo>
                    <a:cubicBezTo>
                      <a:pt x="4" y="0"/>
                      <a:pt x="4" y="0"/>
                      <a:pt x="4" y="0"/>
                    </a:cubicBezTo>
                    <a:cubicBezTo>
                      <a:pt x="0" y="0"/>
                      <a:pt x="0" y="0"/>
                      <a:pt x="0" y="0"/>
                    </a:cubicBezTo>
                    <a:cubicBezTo>
                      <a:pt x="0" y="14"/>
                      <a:pt x="0" y="14"/>
                      <a:pt x="0" y="14"/>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1" name="Oval 204">
                <a:extLst>
                  <a:ext uri="{FF2B5EF4-FFF2-40B4-BE49-F238E27FC236}">
                    <a16:creationId xmlns:a16="http://schemas.microsoft.com/office/drawing/2014/main" id="{2EEB03EF-4569-460D-9EBE-EA156F210707}"/>
                  </a:ext>
                </a:extLst>
              </p:cNvPr>
              <p:cNvSpPr>
                <a:spLocks noChangeArrowheads="1"/>
              </p:cNvSpPr>
              <p:nvPr/>
            </p:nvSpPr>
            <p:spPr bwMode="auto">
              <a:xfrm>
                <a:off x="9296400" y="512921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2" name="Freeform 205">
                <a:extLst>
                  <a:ext uri="{FF2B5EF4-FFF2-40B4-BE49-F238E27FC236}">
                    <a16:creationId xmlns:a16="http://schemas.microsoft.com/office/drawing/2014/main" id="{72999DE3-999B-4653-A48A-24E92F346DCA}"/>
                  </a:ext>
                </a:extLst>
              </p:cNvPr>
              <p:cNvSpPr>
                <a:spLocks noEditPoints="1"/>
              </p:cNvSpPr>
              <p:nvPr/>
            </p:nvSpPr>
            <p:spPr bwMode="auto">
              <a:xfrm>
                <a:off x="9312275" y="5091113"/>
                <a:ext cx="119063" cy="52388"/>
              </a:xfrm>
              <a:custGeom>
                <a:avLst/>
                <a:gdLst>
                  <a:gd name="T0" fmla="*/ 0 w 32"/>
                  <a:gd name="T1" fmla="*/ 8 h 14"/>
                  <a:gd name="T2" fmla="*/ 8 w 32"/>
                  <a:gd name="T3" fmla="*/ 6 h 14"/>
                  <a:gd name="T4" fmla="*/ 22 w 32"/>
                  <a:gd name="T5" fmla="*/ 14 h 14"/>
                  <a:gd name="T6" fmla="*/ 32 w 32"/>
                  <a:gd name="T7" fmla="*/ 14 h 14"/>
                  <a:gd name="T8" fmla="*/ 32 w 32"/>
                  <a:gd name="T9" fmla="*/ 7 h 14"/>
                  <a:gd name="T10" fmla="*/ 25 w 32"/>
                  <a:gd name="T11" fmla="*/ 0 h 14"/>
                  <a:gd name="T12" fmla="*/ 0 w 32"/>
                  <a:gd name="T13" fmla="*/ 0 h 14"/>
                  <a:gd name="T14" fmla="*/ 0 w 32"/>
                  <a:gd name="T15" fmla="*/ 8 h 14"/>
                  <a:gd name="T16" fmla="*/ 24 w 32"/>
                  <a:gd name="T17" fmla="*/ 4 h 14"/>
                  <a:gd name="T18" fmla="*/ 28 w 32"/>
                  <a:gd name="T19" fmla="*/ 4 h 14"/>
                  <a:gd name="T20" fmla="*/ 28 w 32"/>
                  <a:gd name="T21" fmla="*/ 8 h 14"/>
                  <a:gd name="T22" fmla="*/ 24 w 32"/>
                  <a:gd name="T23" fmla="*/ 8 h 14"/>
                  <a:gd name="T24" fmla="*/ 24 w 3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4">
                    <a:moveTo>
                      <a:pt x="0" y="8"/>
                    </a:moveTo>
                    <a:cubicBezTo>
                      <a:pt x="2" y="7"/>
                      <a:pt x="5" y="6"/>
                      <a:pt x="8" y="6"/>
                    </a:cubicBezTo>
                    <a:cubicBezTo>
                      <a:pt x="14" y="6"/>
                      <a:pt x="19" y="9"/>
                      <a:pt x="22" y="14"/>
                    </a:cubicBezTo>
                    <a:cubicBezTo>
                      <a:pt x="32" y="14"/>
                      <a:pt x="32" y="14"/>
                      <a:pt x="32" y="14"/>
                    </a:cubicBezTo>
                    <a:cubicBezTo>
                      <a:pt x="32" y="7"/>
                      <a:pt x="32" y="7"/>
                      <a:pt x="32" y="7"/>
                    </a:cubicBezTo>
                    <a:cubicBezTo>
                      <a:pt x="32" y="3"/>
                      <a:pt x="29" y="0"/>
                      <a:pt x="25" y="0"/>
                    </a:cubicBezTo>
                    <a:cubicBezTo>
                      <a:pt x="0" y="0"/>
                      <a:pt x="0" y="0"/>
                      <a:pt x="0" y="0"/>
                    </a:cubicBezTo>
                    <a:lnTo>
                      <a:pt x="0" y="8"/>
                    </a:lnTo>
                    <a:close/>
                    <a:moveTo>
                      <a:pt x="24" y="4"/>
                    </a:moveTo>
                    <a:cubicBezTo>
                      <a:pt x="28" y="4"/>
                      <a:pt x="28" y="4"/>
                      <a:pt x="28" y="4"/>
                    </a:cubicBezTo>
                    <a:cubicBezTo>
                      <a:pt x="28" y="8"/>
                      <a:pt x="28" y="8"/>
                      <a:pt x="28" y="8"/>
                    </a:cubicBezTo>
                    <a:cubicBezTo>
                      <a:pt x="24" y="8"/>
                      <a:pt x="24" y="8"/>
                      <a:pt x="24" y="8"/>
                    </a:cubicBez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3" name="Freeform 206">
                <a:extLst>
                  <a:ext uri="{FF2B5EF4-FFF2-40B4-BE49-F238E27FC236}">
                    <a16:creationId xmlns:a16="http://schemas.microsoft.com/office/drawing/2014/main" id="{445DEC77-1BA1-4669-A9F0-74EF0871D8AD}"/>
                  </a:ext>
                </a:extLst>
              </p:cNvPr>
              <p:cNvSpPr>
                <a:spLocks noEditPoints="1"/>
              </p:cNvSpPr>
              <p:nvPr/>
            </p:nvSpPr>
            <p:spPr bwMode="auto">
              <a:xfrm>
                <a:off x="9161463" y="5000625"/>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6 w 96"/>
                  <a:gd name="T11" fmla="*/ 65 h 96"/>
                  <a:gd name="T12" fmla="*/ 65 w 96"/>
                  <a:gd name="T13" fmla="*/ 76 h 96"/>
                  <a:gd name="T14" fmla="*/ 31 w 96"/>
                  <a:gd name="T15" fmla="*/ 76 h 96"/>
                  <a:gd name="T16" fmla="*/ 20 w 96"/>
                  <a:gd name="T17" fmla="*/ 65 h 96"/>
                  <a:gd name="T18" fmla="*/ 20 w 96"/>
                  <a:gd name="T19" fmla="*/ 31 h 96"/>
                  <a:gd name="T20" fmla="*/ 31 w 96"/>
                  <a:gd name="T21" fmla="*/ 20 h 96"/>
                  <a:gd name="T22" fmla="*/ 65 w 96"/>
                  <a:gd name="T23" fmla="*/ 20 h 96"/>
                  <a:gd name="T24" fmla="*/ 76 w 96"/>
                  <a:gd name="T25" fmla="*/ 31 h 96"/>
                  <a:gd name="T26" fmla="*/ 76 w 96"/>
                  <a:gd name="T27"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76" y="65"/>
                    </a:moveTo>
                    <a:cubicBezTo>
                      <a:pt x="76" y="71"/>
                      <a:pt x="71" y="76"/>
                      <a:pt x="65" y="76"/>
                    </a:cubicBezTo>
                    <a:cubicBezTo>
                      <a:pt x="31" y="76"/>
                      <a:pt x="31" y="76"/>
                      <a:pt x="31" y="76"/>
                    </a:cubicBezTo>
                    <a:cubicBezTo>
                      <a:pt x="25" y="76"/>
                      <a:pt x="20" y="71"/>
                      <a:pt x="20" y="65"/>
                    </a:cubicBezTo>
                    <a:cubicBezTo>
                      <a:pt x="20" y="31"/>
                      <a:pt x="20" y="31"/>
                      <a:pt x="20" y="31"/>
                    </a:cubicBezTo>
                    <a:cubicBezTo>
                      <a:pt x="20" y="25"/>
                      <a:pt x="25" y="20"/>
                      <a:pt x="31" y="20"/>
                    </a:cubicBezTo>
                    <a:cubicBezTo>
                      <a:pt x="65" y="20"/>
                      <a:pt x="65" y="20"/>
                      <a:pt x="65" y="20"/>
                    </a:cubicBezTo>
                    <a:cubicBezTo>
                      <a:pt x="71" y="20"/>
                      <a:pt x="76" y="25"/>
                      <a:pt x="76" y="31"/>
                    </a:cubicBezTo>
                    <a:lnTo>
                      <a:pt x="7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4" name="Freeform 207">
                <a:extLst>
                  <a:ext uri="{FF2B5EF4-FFF2-40B4-BE49-F238E27FC236}">
                    <a16:creationId xmlns:a16="http://schemas.microsoft.com/office/drawing/2014/main" id="{51DBF875-0CA2-4895-9B2A-40C7A87CE96A}"/>
                  </a:ext>
                </a:extLst>
              </p:cNvPr>
              <p:cNvSpPr>
                <a:spLocks/>
              </p:cNvSpPr>
              <p:nvPr/>
            </p:nvSpPr>
            <p:spPr bwMode="auto">
              <a:xfrm>
                <a:off x="9251950" y="5095875"/>
                <a:ext cx="14288" cy="47625"/>
              </a:xfrm>
              <a:custGeom>
                <a:avLst/>
                <a:gdLst>
                  <a:gd name="T0" fmla="*/ 4 w 4"/>
                  <a:gd name="T1" fmla="*/ 13 h 13"/>
                  <a:gd name="T2" fmla="*/ 4 w 4"/>
                  <a:gd name="T3" fmla="*/ 0 h 13"/>
                  <a:gd name="T4" fmla="*/ 0 w 4"/>
                  <a:gd name="T5" fmla="*/ 6 h 13"/>
                  <a:gd name="T6" fmla="*/ 0 w 4"/>
                  <a:gd name="T7" fmla="*/ 13 h 13"/>
                  <a:gd name="T8" fmla="*/ 4 w 4"/>
                  <a:gd name="T9" fmla="*/ 13 h 13"/>
                </a:gdLst>
                <a:ahLst/>
                <a:cxnLst>
                  <a:cxn ang="0">
                    <a:pos x="T0" y="T1"/>
                  </a:cxn>
                  <a:cxn ang="0">
                    <a:pos x="T2" y="T3"/>
                  </a:cxn>
                  <a:cxn ang="0">
                    <a:pos x="T4" y="T5"/>
                  </a:cxn>
                  <a:cxn ang="0">
                    <a:pos x="T6" y="T7"/>
                  </a:cxn>
                  <a:cxn ang="0">
                    <a:pos x="T8" y="T9"/>
                  </a:cxn>
                </a:cxnLst>
                <a:rect l="0" t="0" r="r" b="b"/>
                <a:pathLst>
                  <a:path w="4" h="13">
                    <a:moveTo>
                      <a:pt x="4" y="13"/>
                    </a:moveTo>
                    <a:cubicBezTo>
                      <a:pt x="4" y="0"/>
                      <a:pt x="4" y="0"/>
                      <a:pt x="4" y="0"/>
                    </a:cubicBezTo>
                    <a:cubicBezTo>
                      <a:pt x="2" y="1"/>
                      <a:pt x="0" y="3"/>
                      <a:pt x="0" y="6"/>
                    </a:cubicBezTo>
                    <a:cubicBezTo>
                      <a:pt x="0" y="13"/>
                      <a:pt x="0" y="13"/>
                      <a:pt x="0" y="13"/>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pic>
        <p:nvPicPr>
          <p:cNvPr id="2" name="Image 1">
            <a:extLst>
              <a:ext uri="{FF2B5EF4-FFF2-40B4-BE49-F238E27FC236}">
                <a16:creationId xmlns:a16="http://schemas.microsoft.com/office/drawing/2014/main" id="{F78E175A-AA0E-486E-8A3D-65BE205BE898}"/>
              </a:ext>
            </a:extLst>
          </p:cNvPr>
          <p:cNvPicPr>
            <a:picLocks noChangeAspect="1"/>
          </p:cNvPicPr>
          <p:nvPr/>
        </p:nvPicPr>
        <p:blipFill>
          <a:blip r:embed="rId8"/>
          <a:stretch>
            <a:fillRect/>
          </a:stretch>
        </p:blipFill>
        <p:spPr>
          <a:xfrm>
            <a:off x="3493452" y="185201"/>
            <a:ext cx="4871126" cy="816935"/>
          </a:xfrm>
          <a:prstGeom prst="rect">
            <a:avLst/>
          </a:prstGeom>
        </p:spPr>
      </p:pic>
      <p:pic>
        <p:nvPicPr>
          <p:cNvPr id="10" name="Image 9" descr="Une image contenant extérieur, ciel, personne, homme&#10;&#10;Description générée automatiquement">
            <a:extLst>
              <a:ext uri="{FF2B5EF4-FFF2-40B4-BE49-F238E27FC236}">
                <a16:creationId xmlns:a16="http://schemas.microsoft.com/office/drawing/2014/main" id="{4FF26556-A04A-4DC2-B90B-07D4D3667536}"/>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1059657" y="1539467"/>
            <a:ext cx="1728788" cy="173243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descr="Une image contenant personne, mur, homme, intérieur&#10;&#10;Description générée automatiquement">
            <a:extLst>
              <a:ext uri="{FF2B5EF4-FFF2-40B4-BE49-F238E27FC236}">
                <a16:creationId xmlns:a16="http://schemas.microsoft.com/office/drawing/2014/main" id="{833D4347-3D7D-43A9-8AAD-D1425735C9EB}"/>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3512344" y="1178173"/>
            <a:ext cx="2108427" cy="21084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 16" descr="Une image contenant personne, homme, mur, intérieur&#10;&#10;Description générée automatiquement">
            <a:extLst>
              <a:ext uri="{FF2B5EF4-FFF2-40B4-BE49-F238E27FC236}">
                <a16:creationId xmlns:a16="http://schemas.microsoft.com/office/drawing/2014/main" id="{9CBB2FC1-32BF-48B2-9C56-D96201270191}"/>
              </a:ext>
            </a:extLst>
          </p:cNvPr>
          <p:cNvPicPr>
            <a:picLocks noChangeAspect="1"/>
          </p:cNvPicPr>
          <p:nvPr/>
        </p:nvPicPr>
        <p:blipFill>
          <a:blip r:embed="rId13">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6346189" y="1542812"/>
            <a:ext cx="1847397" cy="17469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514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A9CBC20-2B44-4BC8-A300-89F8B21F5BCA}"/>
              </a:ext>
            </a:extLst>
          </p:cNvPr>
          <p:cNvSpPr>
            <a:spLocks noGrp="1"/>
          </p:cNvSpPr>
          <p:nvPr>
            <p:ph type="ctrTitle" idx="6"/>
          </p:nvPr>
        </p:nvSpPr>
        <p:spPr>
          <a:xfrm>
            <a:off x="442178" y="183073"/>
            <a:ext cx="4727700" cy="577800"/>
          </a:xfrm>
        </p:spPr>
        <p:txBody>
          <a:bodyPr/>
          <a:lstStyle/>
          <a:p>
            <a:r>
              <a:rPr lang="en-US"/>
              <a:t>Conclusion</a:t>
            </a:r>
          </a:p>
        </p:txBody>
      </p:sp>
      <p:grpSp>
        <p:nvGrpSpPr>
          <p:cNvPr id="17" name="Google Shape;12791;p62">
            <a:extLst>
              <a:ext uri="{FF2B5EF4-FFF2-40B4-BE49-F238E27FC236}">
                <a16:creationId xmlns:a16="http://schemas.microsoft.com/office/drawing/2014/main" id="{9FB4E067-FF01-4F14-891A-A902D08DE866}"/>
              </a:ext>
            </a:extLst>
          </p:cNvPr>
          <p:cNvGrpSpPr/>
          <p:nvPr/>
        </p:nvGrpSpPr>
        <p:grpSpPr>
          <a:xfrm>
            <a:off x="2456030" y="102665"/>
            <a:ext cx="575304" cy="699830"/>
            <a:chOff x="1768821" y="3361108"/>
            <a:chExt cx="278739" cy="339073"/>
          </a:xfrm>
          <a:solidFill>
            <a:srgbClr val="FFFF00"/>
          </a:solidFill>
        </p:grpSpPr>
        <p:sp>
          <p:nvSpPr>
            <p:cNvPr id="18" name="Google Shape;12792;p62">
              <a:extLst>
                <a:ext uri="{FF2B5EF4-FFF2-40B4-BE49-F238E27FC236}">
                  <a16:creationId xmlns:a16="http://schemas.microsoft.com/office/drawing/2014/main" id="{483586E7-449D-4DDD-9725-5D1CC3C947F7}"/>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93;p62">
              <a:extLst>
                <a:ext uri="{FF2B5EF4-FFF2-40B4-BE49-F238E27FC236}">
                  <a16:creationId xmlns:a16="http://schemas.microsoft.com/office/drawing/2014/main" id="{2EDB2C8B-8E57-46F2-8DD0-D99D8ABE748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94;p62">
              <a:extLst>
                <a:ext uri="{FF2B5EF4-FFF2-40B4-BE49-F238E27FC236}">
                  <a16:creationId xmlns:a16="http://schemas.microsoft.com/office/drawing/2014/main" id="{9622EEEF-EE56-42B9-AB63-271C0F5AD7FF}"/>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95;p62">
              <a:extLst>
                <a:ext uri="{FF2B5EF4-FFF2-40B4-BE49-F238E27FC236}">
                  <a16:creationId xmlns:a16="http://schemas.microsoft.com/office/drawing/2014/main" id="{D30DF44C-B4C3-4A6A-8454-4F4CF2007AA0}"/>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96;p62">
              <a:extLst>
                <a:ext uri="{FF2B5EF4-FFF2-40B4-BE49-F238E27FC236}">
                  <a16:creationId xmlns:a16="http://schemas.microsoft.com/office/drawing/2014/main" id="{5A02365E-150B-4D16-B5B6-2D40277AA37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97;p62">
              <a:extLst>
                <a:ext uri="{FF2B5EF4-FFF2-40B4-BE49-F238E27FC236}">
                  <a16:creationId xmlns:a16="http://schemas.microsoft.com/office/drawing/2014/main" id="{A4359BC6-2F23-456E-BF9D-F9E78032F5DC}"/>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98;p62">
              <a:extLst>
                <a:ext uri="{FF2B5EF4-FFF2-40B4-BE49-F238E27FC236}">
                  <a16:creationId xmlns:a16="http://schemas.microsoft.com/office/drawing/2014/main" id="{86E78890-10C3-48F0-A388-0140F4F5D654}"/>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99;p62">
              <a:extLst>
                <a:ext uri="{FF2B5EF4-FFF2-40B4-BE49-F238E27FC236}">
                  <a16:creationId xmlns:a16="http://schemas.microsoft.com/office/drawing/2014/main" id="{D9B2CB4B-A2DA-4C6D-A452-0BD2D59F0F40}"/>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00;p62">
              <a:extLst>
                <a:ext uri="{FF2B5EF4-FFF2-40B4-BE49-F238E27FC236}">
                  <a16:creationId xmlns:a16="http://schemas.microsoft.com/office/drawing/2014/main" id="{6421C062-A102-4AFC-9F76-ED2C5CC59DF2}"/>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01;p62">
              <a:extLst>
                <a:ext uri="{FF2B5EF4-FFF2-40B4-BE49-F238E27FC236}">
                  <a16:creationId xmlns:a16="http://schemas.microsoft.com/office/drawing/2014/main" id="{C65620F6-A419-4E5C-960D-FAFA2D6C0447}"/>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02;p62">
              <a:extLst>
                <a:ext uri="{FF2B5EF4-FFF2-40B4-BE49-F238E27FC236}">
                  <a16:creationId xmlns:a16="http://schemas.microsoft.com/office/drawing/2014/main" id="{84000F8D-3F91-45B6-BFCD-CF39974A71B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
            <a:extLst>
              <a:ext uri="{FF2B5EF4-FFF2-40B4-BE49-F238E27FC236}">
                <a16:creationId xmlns:a16="http://schemas.microsoft.com/office/drawing/2014/main" id="{BDF55913-C83A-4CD1-8359-E1BBE14443C5}"/>
              </a:ext>
            </a:extLst>
          </p:cNvPr>
          <p:cNvSpPr txBox="1"/>
          <p:nvPr/>
        </p:nvSpPr>
        <p:spPr>
          <a:xfrm>
            <a:off x="444499" y="819766"/>
            <a:ext cx="8545689" cy="4401205"/>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The skills required to create a process and tool for remotely identifying irrigated  parcels : python programming, QGIS software, Google Earth Engine.</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The interface tool can be used by anyone for generating the training and prediction images. These images have to be manually loaded into QGIS software to compute the zonal statistics and identify if a parcel has more than 50% of the pixels classified as “Irrigated”.</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The scale and number of sampling points are the key parameters for training the classifier. We need to have sufficient points to represent the parcels. Scale has to be low enough to represent the variation in backscatter values but high enough to not be too sensitive to the target label of training. </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A training zone incorporating a good mix of both irrigated and non irrigated classes can further improve the training of the model.</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The scale of export is an important consideration because smaller scale requires more computation time and a heavy output image file size.</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Google Earth Engine allows us to use massive computational resource in order to use this tool. Still the size and scale of these images resulted in slow render times during the development of our program.</a:t>
            </a: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rPr>
              <a:t>Further improvements to this tool can be incorporated to allow full functionality of predictions for non-technical users as well. Ideally a map interface can be included to define prediction areas on the fly and obtain a percentage of irrigation classification.</a:t>
            </a:r>
          </a:p>
          <a:p>
            <a:pPr marL="285750" indent="-285750">
              <a:buClr>
                <a:schemeClr val="bg1"/>
              </a:buClr>
              <a:buFont typeface="Wingdings" panose="05000000000000000000" pitchFamily="2" charset="2"/>
              <a:buChar char="v"/>
            </a:pPr>
            <a:endParaRPr lang="en-US">
              <a:solidFill>
                <a:schemeClr val="bg1"/>
              </a:solidFill>
              <a:latin typeface="Maven Pro" panose="020B0604020202020204" charset="0"/>
            </a:endParaRPr>
          </a:p>
        </p:txBody>
      </p:sp>
    </p:spTree>
    <p:extLst>
      <p:ext uri="{BB962C8B-B14F-4D97-AF65-F5344CB8AC3E}">
        <p14:creationId xmlns:p14="http://schemas.microsoft.com/office/powerpoint/2010/main" val="307459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A9CBC20-2B44-4BC8-A300-89F8B21F5BCA}"/>
              </a:ext>
            </a:extLst>
          </p:cNvPr>
          <p:cNvSpPr>
            <a:spLocks noGrp="1"/>
          </p:cNvSpPr>
          <p:nvPr>
            <p:ph type="ctrTitle" idx="6"/>
          </p:nvPr>
        </p:nvSpPr>
        <p:spPr>
          <a:xfrm>
            <a:off x="442178" y="183073"/>
            <a:ext cx="4727700" cy="577800"/>
          </a:xfrm>
        </p:spPr>
        <p:txBody>
          <a:bodyPr/>
          <a:lstStyle/>
          <a:p>
            <a:r>
              <a:rPr lang="en-US"/>
              <a:t>References</a:t>
            </a:r>
          </a:p>
        </p:txBody>
      </p:sp>
      <p:grpSp>
        <p:nvGrpSpPr>
          <p:cNvPr id="17" name="Google Shape;12791;p62">
            <a:extLst>
              <a:ext uri="{FF2B5EF4-FFF2-40B4-BE49-F238E27FC236}">
                <a16:creationId xmlns:a16="http://schemas.microsoft.com/office/drawing/2014/main" id="{9FB4E067-FF01-4F14-891A-A902D08DE866}"/>
              </a:ext>
            </a:extLst>
          </p:cNvPr>
          <p:cNvGrpSpPr/>
          <p:nvPr/>
        </p:nvGrpSpPr>
        <p:grpSpPr>
          <a:xfrm>
            <a:off x="2456030" y="102665"/>
            <a:ext cx="575304" cy="699830"/>
            <a:chOff x="1768821" y="3361108"/>
            <a:chExt cx="278739" cy="339073"/>
          </a:xfrm>
          <a:solidFill>
            <a:srgbClr val="FFFF00"/>
          </a:solidFill>
        </p:grpSpPr>
        <p:sp>
          <p:nvSpPr>
            <p:cNvPr id="18" name="Google Shape;12792;p62">
              <a:extLst>
                <a:ext uri="{FF2B5EF4-FFF2-40B4-BE49-F238E27FC236}">
                  <a16:creationId xmlns:a16="http://schemas.microsoft.com/office/drawing/2014/main" id="{483586E7-449D-4DDD-9725-5D1CC3C947F7}"/>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93;p62">
              <a:extLst>
                <a:ext uri="{FF2B5EF4-FFF2-40B4-BE49-F238E27FC236}">
                  <a16:creationId xmlns:a16="http://schemas.microsoft.com/office/drawing/2014/main" id="{2EDB2C8B-8E57-46F2-8DD0-D99D8ABE748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94;p62">
              <a:extLst>
                <a:ext uri="{FF2B5EF4-FFF2-40B4-BE49-F238E27FC236}">
                  <a16:creationId xmlns:a16="http://schemas.microsoft.com/office/drawing/2014/main" id="{9622EEEF-EE56-42B9-AB63-271C0F5AD7FF}"/>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95;p62">
              <a:extLst>
                <a:ext uri="{FF2B5EF4-FFF2-40B4-BE49-F238E27FC236}">
                  <a16:creationId xmlns:a16="http://schemas.microsoft.com/office/drawing/2014/main" id="{D30DF44C-B4C3-4A6A-8454-4F4CF2007AA0}"/>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96;p62">
              <a:extLst>
                <a:ext uri="{FF2B5EF4-FFF2-40B4-BE49-F238E27FC236}">
                  <a16:creationId xmlns:a16="http://schemas.microsoft.com/office/drawing/2014/main" id="{5A02365E-150B-4D16-B5B6-2D40277AA37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97;p62">
              <a:extLst>
                <a:ext uri="{FF2B5EF4-FFF2-40B4-BE49-F238E27FC236}">
                  <a16:creationId xmlns:a16="http://schemas.microsoft.com/office/drawing/2014/main" id="{A4359BC6-2F23-456E-BF9D-F9E78032F5DC}"/>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98;p62">
              <a:extLst>
                <a:ext uri="{FF2B5EF4-FFF2-40B4-BE49-F238E27FC236}">
                  <a16:creationId xmlns:a16="http://schemas.microsoft.com/office/drawing/2014/main" id="{86E78890-10C3-48F0-A388-0140F4F5D654}"/>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99;p62">
              <a:extLst>
                <a:ext uri="{FF2B5EF4-FFF2-40B4-BE49-F238E27FC236}">
                  <a16:creationId xmlns:a16="http://schemas.microsoft.com/office/drawing/2014/main" id="{D9B2CB4B-A2DA-4C6D-A452-0BD2D59F0F40}"/>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00;p62">
              <a:extLst>
                <a:ext uri="{FF2B5EF4-FFF2-40B4-BE49-F238E27FC236}">
                  <a16:creationId xmlns:a16="http://schemas.microsoft.com/office/drawing/2014/main" id="{6421C062-A102-4AFC-9F76-ED2C5CC59DF2}"/>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01;p62">
              <a:extLst>
                <a:ext uri="{FF2B5EF4-FFF2-40B4-BE49-F238E27FC236}">
                  <a16:creationId xmlns:a16="http://schemas.microsoft.com/office/drawing/2014/main" id="{C65620F6-A419-4E5C-960D-FAFA2D6C0447}"/>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02;p62">
              <a:extLst>
                <a:ext uri="{FF2B5EF4-FFF2-40B4-BE49-F238E27FC236}">
                  <a16:creationId xmlns:a16="http://schemas.microsoft.com/office/drawing/2014/main" id="{84000F8D-3F91-45B6-BFCD-CF39974A71B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
            <a:extLst>
              <a:ext uri="{FF2B5EF4-FFF2-40B4-BE49-F238E27FC236}">
                <a16:creationId xmlns:a16="http://schemas.microsoft.com/office/drawing/2014/main" id="{BDF55913-C83A-4CD1-8359-E1BBE14443C5}"/>
              </a:ext>
            </a:extLst>
          </p:cNvPr>
          <p:cNvSpPr txBox="1"/>
          <p:nvPr/>
        </p:nvSpPr>
        <p:spPr>
          <a:xfrm>
            <a:off x="444499" y="819766"/>
            <a:ext cx="8545689" cy="2246769"/>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GB">
                <a:hlinkClick r:id="rId2"/>
              </a:rPr>
              <a:t>Q. Gao, M. Zribi, M.J. Escorihuela, N. Baghdadi, P. Quintana Segui. Irrigation mapping using,Sentinel-1 time series at field scale. Remote Sensing, MDPI, 2018, 10 (9), 18 p. 10.3390/rs10091495.hal-01900567</a:t>
            </a:r>
            <a:endParaRPr lang="en-US">
              <a:solidFill>
                <a:schemeClr val="bg1"/>
              </a:solidFill>
              <a:latin typeface="Maven Pro" panose="020B0604020202020204" charset="0"/>
              <a:hlinkClick r:id="rId3"/>
            </a:endParaRP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hlinkClick r:id="rId3"/>
              </a:rPr>
              <a:t>https://developers.google.com/earth-engine</a:t>
            </a:r>
            <a:endParaRPr lang="en-US">
              <a:solidFill>
                <a:schemeClr val="bg1"/>
              </a:solidFill>
              <a:latin typeface="Maven Pro" panose="020B0604020202020204" charset="0"/>
            </a:endParaRP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hlinkClick r:id="rId4"/>
              </a:rPr>
              <a:t>https://code.earthengine.google.com/</a:t>
            </a:r>
            <a:endParaRPr lang="en-US">
              <a:solidFill>
                <a:schemeClr val="bg1"/>
              </a:solidFill>
              <a:latin typeface="Maven Pro" panose="020B0604020202020204" charset="0"/>
            </a:endParaRP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hlinkClick r:id="rId5"/>
              </a:rPr>
              <a:t>https://analisi.transparenciacatalunya.cat/Medi-Rural-Pesca/Sistema-d-informaci-geogr-fica-de-parcel-les-agr-c/5ytz-a6f2</a:t>
            </a:r>
            <a:endParaRPr lang="en-US">
              <a:solidFill>
                <a:schemeClr val="bg1"/>
              </a:solidFill>
              <a:latin typeface="Maven Pro" panose="020B0604020202020204" charset="0"/>
            </a:endParaRP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hlinkClick r:id="rId6"/>
              </a:rPr>
              <a:t>https://github.com/giswqs/geemap/tree/master/examples</a:t>
            </a:r>
            <a:endParaRPr lang="en-US">
              <a:solidFill>
                <a:schemeClr val="bg1"/>
              </a:solidFill>
              <a:latin typeface="Maven Pro" panose="020B0604020202020204" charset="0"/>
            </a:endParaRPr>
          </a:p>
          <a:p>
            <a:pPr marL="285750" indent="-285750">
              <a:buClr>
                <a:schemeClr val="bg1"/>
              </a:buClr>
              <a:buFont typeface="Wingdings" panose="05000000000000000000" pitchFamily="2" charset="2"/>
              <a:buChar char="v"/>
            </a:pPr>
            <a:r>
              <a:rPr lang="en-US">
                <a:solidFill>
                  <a:schemeClr val="bg1"/>
                </a:solidFill>
                <a:latin typeface="Maven Pro" panose="020B0604020202020204" charset="0"/>
                <a:hlinkClick r:id="rId7"/>
              </a:rPr>
              <a:t>https://docs.python.org/3/library/tkinter.html</a:t>
            </a:r>
            <a:endParaRPr lang="en-US">
              <a:solidFill>
                <a:schemeClr val="bg1"/>
              </a:solidFill>
              <a:latin typeface="Maven Pro" panose="020B0604020202020204" charset="0"/>
            </a:endParaRPr>
          </a:p>
          <a:p>
            <a:pPr marL="285750" indent="-285750">
              <a:buClr>
                <a:schemeClr val="bg1"/>
              </a:buClr>
              <a:buFont typeface="Wingdings" panose="05000000000000000000" pitchFamily="2" charset="2"/>
              <a:buChar char="v"/>
            </a:pPr>
            <a:endParaRPr lang="en-US">
              <a:solidFill>
                <a:schemeClr val="bg1"/>
              </a:solidFill>
              <a:latin typeface="Maven Pro" panose="020B0604020202020204" charset="0"/>
            </a:endParaRPr>
          </a:p>
        </p:txBody>
      </p:sp>
    </p:spTree>
    <p:extLst>
      <p:ext uri="{BB962C8B-B14F-4D97-AF65-F5344CB8AC3E}">
        <p14:creationId xmlns:p14="http://schemas.microsoft.com/office/powerpoint/2010/main" val="420575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5704" y="32043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a:t>
            </a:r>
            <a:endParaRPr/>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French cooperatives (OKP4 knowledge plateform) </a:t>
            </a:r>
            <a:endParaRPr/>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a:t>
            </a:r>
            <a:endParaRPr/>
          </a:p>
        </p:txBody>
      </p:sp>
      <p:sp>
        <p:nvSpPr>
          <p:cNvPr id="474" name="Google Shape;474;p27"/>
          <p:cNvSpPr txBox="1">
            <a:spLocks noGrp="1"/>
          </p:cNvSpPr>
          <p:nvPr>
            <p:ph type="ctrTitle"/>
          </p:nvPr>
        </p:nvSpPr>
        <p:spPr>
          <a:xfrm>
            <a:off x="1023950" y="3066141"/>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goal </a:t>
            </a:r>
            <a:endParaRPr/>
          </a:p>
        </p:txBody>
      </p:sp>
      <p:sp>
        <p:nvSpPr>
          <p:cNvPr id="475" name="Google Shape;475;p27"/>
          <p:cNvSpPr txBox="1">
            <a:spLocks noGrp="1"/>
          </p:cNvSpPr>
          <p:nvPr>
            <p:ph type="subTitle" idx="2"/>
          </p:nvPr>
        </p:nvSpPr>
        <p:spPr>
          <a:xfrm>
            <a:off x="1009632" y="3548866"/>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Mapping of irrigated parcels</a:t>
            </a:r>
            <a:endParaRPr/>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942827" y="3785564"/>
            <a:ext cx="22254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Sentinel-1 satellite images and machine learning techniques</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97626" y="1016457"/>
            <a:ext cx="3898424" cy="2090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The OKP4 protocol has aim to encourage users to enrich information systems against retribution. It guarantees security, traceability, respect for consents and fair retribution of contributors.OKP4 thus makes it possible to maximize the sharing of data in order to optimize all systems of information.</a:t>
            </a:r>
          </a:p>
        </p:txBody>
      </p:sp>
      <p:sp>
        <p:nvSpPr>
          <p:cNvPr id="507" name="Google Shape;507;p28"/>
          <p:cNvSpPr txBox="1">
            <a:spLocks noGrp="1"/>
          </p:cNvSpPr>
          <p:nvPr>
            <p:ph type="ctrTitle"/>
          </p:nvPr>
        </p:nvSpPr>
        <p:spPr>
          <a:xfrm>
            <a:off x="497626" y="422400"/>
            <a:ext cx="319954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OKP4.Plateform</a:t>
            </a:r>
            <a:endParaRPr sz="360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88825" y="1119727"/>
            <a:ext cx="4319238" cy="2090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The Master of Science "Agricultural &amp; Food Data Management" is at the interface between High Technology and Agriculture &amp; Food. It ranges from the processing of data retrieved by connected objects such as drones, satellites, tablets, telephones, data on the behavior of actors in a sector, to the management and analysis of massive data for decision support.</a:t>
            </a:r>
          </a:p>
        </p:txBody>
      </p:sp>
      <p:sp>
        <p:nvSpPr>
          <p:cNvPr id="507" name="Google Shape;507;p28"/>
          <p:cNvSpPr txBox="1">
            <a:spLocks noGrp="1"/>
          </p:cNvSpPr>
          <p:nvPr>
            <p:ph type="ctrTitle"/>
          </p:nvPr>
        </p:nvSpPr>
        <p:spPr>
          <a:xfrm>
            <a:off x="393981" y="555680"/>
            <a:ext cx="567439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Msc Agricultural &amp; food data management, Unilasalle</a:t>
            </a:r>
            <a:endParaRPr sz="320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6776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THE PROBLEM</a:t>
            </a:r>
            <a:endParaRPr/>
          </a:p>
        </p:txBody>
      </p:sp>
      <p:sp>
        <p:nvSpPr>
          <p:cNvPr id="573" name="Google Shape;573;p29"/>
          <p:cNvSpPr txBox="1">
            <a:spLocks noGrp="1"/>
          </p:cNvSpPr>
          <p:nvPr>
            <p:ph type="subTitle" idx="1"/>
          </p:nvPr>
        </p:nvSpPr>
        <p:spPr>
          <a:xfrm>
            <a:off x="810074" y="1289136"/>
            <a:ext cx="747196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Several uses are possible from data from satellites, Today, in France and around the world, users rely on data provided freely and free of charge by Sentinel constellations to produce nitrogen modulation maps, biomass estimation maps, and more. maps of plant health or vigor indicators which are very useful for the farmer responsible for managing his farm, and for the agronomist responsible for providing advice on the basis of the parameters observed. As part of a vision of enriching the decentralized OKP4 data exchange platform, we are interested in setting up a Geo service for the detection of irrigated plots in France.</a:t>
            </a:r>
            <a:endParaRPr sz="1500"/>
          </a:p>
        </p:txBody>
      </p:sp>
      <p:cxnSp>
        <p:nvCxnSpPr>
          <p:cNvPr id="592" name="Google Shape;592;p29"/>
          <p:cNvCxnSpPr>
            <a:cxnSpLocks/>
          </p:cNvCxnSpPr>
          <p:nvPr/>
        </p:nvCxnSpPr>
        <p:spPr>
          <a:xfrm>
            <a:off x="931246" y="1212255"/>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7018696" y="1212255"/>
            <a:ext cx="1146600" cy="2563800"/>
          </a:xfrm>
          <a:prstGeom prst="bentConnector4">
            <a:avLst>
              <a:gd name="adj1" fmla="val -20768"/>
              <a:gd name="adj2" fmla="val 100745"/>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 8" descr="Une image contenant carte&#10;&#10;Description générée automatiquement">
            <a:extLst>
              <a:ext uri="{FF2B5EF4-FFF2-40B4-BE49-F238E27FC236}">
                <a16:creationId xmlns:a16="http://schemas.microsoft.com/office/drawing/2014/main" id="{310C286D-0CED-4094-8B4C-044A692F9AB3}"/>
              </a:ext>
            </a:extLst>
          </p:cNvPr>
          <p:cNvPicPr>
            <a:picLocks noChangeAspect="1"/>
          </p:cNvPicPr>
          <p:nvPr/>
        </p:nvPicPr>
        <p:blipFill>
          <a:blip r:embed="rId3"/>
          <a:stretch>
            <a:fillRect/>
          </a:stretch>
        </p:blipFill>
        <p:spPr>
          <a:xfrm>
            <a:off x="4101720" y="3037940"/>
            <a:ext cx="2208827" cy="2242636"/>
          </a:xfrm>
          <a:prstGeom prst="rect">
            <a:avLst/>
          </a:prstGeom>
          <a:scene3d>
            <a:camera prst="perspectiveRelaxedModerately"/>
            <a:lightRig rig="threePt" dir="t"/>
          </a:scene3d>
        </p:spPr>
      </p:pic>
      <p:pic>
        <p:nvPicPr>
          <p:cNvPr id="11" name="Image 10" descr="Une image contenant ciel nocturne&#10;&#10;Description générée automatiquement">
            <a:extLst>
              <a:ext uri="{FF2B5EF4-FFF2-40B4-BE49-F238E27FC236}">
                <a16:creationId xmlns:a16="http://schemas.microsoft.com/office/drawing/2014/main" id="{32EBB817-FDE9-477D-B928-ECC30A681DFB}"/>
              </a:ext>
            </a:extLst>
          </p:cNvPr>
          <p:cNvPicPr>
            <a:picLocks noChangeAspect="1"/>
          </p:cNvPicPr>
          <p:nvPr/>
        </p:nvPicPr>
        <p:blipFill>
          <a:blip r:embed="rId4">
            <a:duotone>
              <a:schemeClr val="accent4">
                <a:shade val="45000"/>
                <a:satMod val="135000"/>
              </a:schemeClr>
              <a:prstClr val="white"/>
            </a:duotone>
          </a:blip>
          <a:stretch>
            <a:fillRect/>
          </a:stretch>
        </p:blipFill>
        <p:spPr>
          <a:xfrm>
            <a:off x="4572000" y="4415955"/>
            <a:ext cx="315870" cy="315870"/>
          </a:xfrm>
          <a:prstGeom prst="rect">
            <a:avLst/>
          </a:prstGeom>
        </p:spPr>
      </p:pic>
      <p:pic>
        <p:nvPicPr>
          <p:cNvPr id="37" name="Image 36" descr="Une image contenant ciel nocturne&#10;&#10;Description générée automatiquement">
            <a:extLst>
              <a:ext uri="{FF2B5EF4-FFF2-40B4-BE49-F238E27FC236}">
                <a16:creationId xmlns:a16="http://schemas.microsoft.com/office/drawing/2014/main" id="{F3E29C1E-890A-4D64-95B3-03EF2B376656}"/>
              </a:ext>
            </a:extLst>
          </p:cNvPr>
          <p:cNvPicPr>
            <a:picLocks noChangeAspect="1"/>
          </p:cNvPicPr>
          <p:nvPr/>
        </p:nvPicPr>
        <p:blipFill>
          <a:blip r:embed="rId4">
            <a:duotone>
              <a:schemeClr val="accent4">
                <a:shade val="45000"/>
                <a:satMod val="135000"/>
              </a:schemeClr>
              <a:prstClr val="white"/>
            </a:duotone>
          </a:blip>
          <a:stretch>
            <a:fillRect/>
          </a:stretch>
        </p:blipFill>
        <p:spPr>
          <a:xfrm>
            <a:off x="5751356" y="4567406"/>
            <a:ext cx="315870" cy="315870"/>
          </a:xfrm>
          <a:prstGeom prst="rect">
            <a:avLst/>
          </a:prstGeom>
        </p:spPr>
      </p:pic>
      <p:pic>
        <p:nvPicPr>
          <p:cNvPr id="38" name="Image 37" descr="Une image contenant ciel nocturne&#10;&#10;Description générée automatiquement">
            <a:extLst>
              <a:ext uri="{FF2B5EF4-FFF2-40B4-BE49-F238E27FC236}">
                <a16:creationId xmlns:a16="http://schemas.microsoft.com/office/drawing/2014/main" id="{D8B4909A-8D86-4F4A-88F9-72D824BF3B8A}"/>
              </a:ext>
            </a:extLst>
          </p:cNvPr>
          <p:cNvPicPr>
            <a:picLocks noChangeAspect="1"/>
          </p:cNvPicPr>
          <p:nvPr/>
        </p:nvPicPr>
        <p:blipFill>
          <a:blip r:embed="rId4">
            <a:duotone>
              <a:schemeClr val="accent4">
                <a:shade val="45000"/>
                <a:satMod val="135000"/>
              </a:schemeClr>
              <a:prstClr val="white"/>
            </a:duotone>
          </a:blip>
          <a:stretch>
            <a:fillRect/>
          </a:stretch>
        </p:blipFill>
        <p:spPr>
          <a:xfrm>
            <a:off x="4430621" y="3551334"/>
            <a:ext cx="315870" cy="315870"/>
          </a:xfrm>
          <a:prstGeom prst="rect">
            <a:avLst/>
          </a:prstGeom>
        </p:spPr>
      </p:pic>
      <p:pic>
        <p:nvPicPr>
          <p:cNvPr id="39" name="Image 38" descr="Une image contenant ciel nocturne&#10;&#10;Description générée automatiquement">
            <a:extLst>
              <a:ext uri="{FF2B5EF4-FFF2-40B4-BE49-F238E27FC236}">
                <a16:creationId xmlns:a16="http://schemas.microsoft.com/office/drawing/2014/main" id="{7674460F-6691-4A88-BBCA-97A06FD0D566}"/>
              </a:ext>
            </a:extLst>
          </p:cNvPr>
          <p:cNvPicPr>
            <a:picLocks noChangeAspect="1"/>
          </p:cNvPicPr>
          <p:nvPr/>
        </p:nvPicPr>
        <p:blipFill>
          <a:blip r:embed="rId4">
            <a:duotone>
              <a:schemeClr val="accent4">
                <a:shade val="45000"/>
                <a:satMod val="135000"/>
              </a:schemeClr>
              <a:prstClr val="white"/>
            </a:duotone>
          </a:blip>
          <a:stretch>
            <a:fillRect/>
          </a:stretch>
        </p:blipFill>
        <p:spPr>
          <a:xfrm>
            <a:off x="5594585" y="3843388"/>
            <a:ext cx="315870" cy="315870"/>
          </a:xfrm>
          <a:prstGeom prst="rect">
            <a:avLst/>
          </a:prstGeom>
        </p:spPr>
      </p:pic>
      <p:pic>
        <p:nvPicPr>
          <p:cNvPr id="40" name="Image 39" descr="Une image contenant ciel nocturne&#10;&#10;Description générée automatiquement">
            <a:extLst>
              <a:ext uri="{FF2B5EF4-FFF2-40B4-BE49-F238E27FC236}">
                <a16:creationId xmlns:a16="http://schemas.microsoft.com/office/drawing/2014/main" id="{8FF076E1-645D-4849-903F-2B0A75B13767}"/>
              </a:ext>
            </a:extLst>
          </p:cNvPr>
          <p:cNvPicPr>
            <a:picLocks noChangeAspect="1"/>
          </p:cNvPicPr>
          <p:nvPr/>
        </p:nvPicPr>
        <p:blipFill>
          <a:blip r:embed="rId4">
            <a:duotone>
              <a:schemeClr val="accent4">
                <a:shade val="45000"/>
                <a:satMod val="135000"/>
              </a:schemeClr>
              <a:prstClr val="white"/>
            </a:duotone>
          </a:blip>
          <a:stretch>
            <a:fillRect/>
          </a:stretch>
        </p:blipFill>
        <p:spPr>
          <a:xfrm>
            <a:off x="4955577" y="3719228"/>
            <a:ext cx="315870" cy="315870"/>
          </a:xfrm>
          <a:prstGeom prst="rect">
            <a:avLst/>
          </a:prstGeom>
        </p:spPr>
      </p:pic>
      <p:pic>
        <p:nvPicPr>
          <p:cNvPr id="41" name="Image 40" descr="Une image contenant ciel nocturne&#10;&#10;Description générée automatiquement">
            <a:extLst>
              <a:ext uri="{FF2B5EF4-FFF2-40B4-BE49-F238E27FC236}">
                <a16:creationId xmlns:a16="http://schemas.microsoft.com/office/drawing/2014/main" id="{6ABF8C34-5EBD-4CB0-86DD-C92E1BC4D147}"/>
              </a:ext>
            </a:extLst>
          </p:cNvPr>
          <p:cNvPicPr>
            <a:picLocks noChangeAspect="1"/>
          </p:cNvPicPr>
          <p:nvPr/>
        </p:nvPicPr>
        <p:blipFill>
          <a:blip r:embed="rId4">
            <a:duotone>
              <a:schemeClr val="accent4">
                <a:shade val="45000"/>
                <a:satMod val="135000"/>
              </a:schemeClr>
              <a:prstClr val="white"/>
            </a:duotone>
          </a:blip>
          <a:stretch>
            <a:fillRect/>
          </a:stretch>
        </p:blipFill>
        <p:spPr>
          <a:xfrm>
            <a:off x="5149993" y="4558451"/>
            <a:ext cx="315870" cy="315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179506" y="210708"/>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Methodology </a:t>
            </a:r>
            <a:endParaRPr sz="3000"/>
          </a:p>
        </p:txBody>
      </p:sp>
      <p:sp>
        <p:nvSpPr>
          <p:cNvPr id="601" name="Google Shape;601;p30"/>
          <p:cNvSpPr txBox="1">
            <a:spLocks noGrp="1"/>
          </p:cNvSpPr>
          <p:nvPr>
            <p:ph type="ctrTitle" idx="2"/>
          </p:nvPr>
        </p:nvSpPr>
        <p:spPr>
          <a:xfrm>
            <a:off x="3221788" y="1212107"/>
            <a:ext cx="1881300" cy="644700"/>
          </a:xfrm>
          <a:prstGeom prst="rect">
            <a:avLst/>
          </a:prstGeom>
        </p:spPr>
        <p:txBody>
          <a:bodyPr spcFirstLastPara="1" wrap="square" lIns="91425" tIns="91425" rIns="91425" bIns="91425" anchor="b" anchorCtr="0">
            <a:noAutofit/>
          </a:bodyPr>
          <a:lstStyle/>
          <a:p>
            <a:r>
              <a:rPr lang="en-US" sz="1800"/>
              <a:t>Research paper</a:t>
            </a:r>
          </a:p>
        </p:txBody>
      </p:sp>
      <p:sp>
        <p:nvSpPr>
          <p:cNvPr id="602" name="Google Shape;602;p30"/>
          <p:cNvSpPr txBox="1">
            <a:spLocks noGrp="1"/>
          </p:cNvSpPr>
          <p:nvPr>
            <p:ph type="ctrTitle" idx="4"/>
          </p:nvPr>
        </p:nvSpPr>
        <p:spPr>
          <a:xfrm>
            <a:off x="4198207" y="3746612"/>
            <a:ext cx="2003876" cy="644700"/>
          </a:xfrm>
          <a:prstGeom prst="rect">
            <a:avLst/>
          </a:prstGeom>
        </p:spPr>
        <p:txBody>
          <a:bodyPr spcFirstLastPara="1" wrap="square" lIns="91425" tIns="91425" rIns="91425" bIns="91425" anchor="b" anchorCtr="0">
            <a:noAutofit/>
          </a:bodyPr>
          <a:lstStyle/>
          <a:p>
            <a:r>
              <a:rPr lang="en-US" sz="1800"/>
              <a:t>Earth engine usage &amp; Python API</a:t>
            </a:r>
            <a:br>
              <a:rPr lang="en-US" sz="1800"/>
            </a:br>
            <a:endParaRPr lang="en-US" sz="1800"/>
          </a:p>
        </p:txBody>
      </p:sp>
      <p:sp>
        <p:nvSpPr>
          <p:cNvPr id="604" name="Google Shape;604;p30"/>
          <p:cNvSpPr txBox="1">
            <a:spLocks noGrp="1"/>
          </p:cNvSpPr>
          <p:nvPr>
            <p:ph type="ctrTitle"/>
          </p:nvPr>
        </p:nvSpPr>
        <p:spPr>
          <a:xfrm>
            <a:off x="-277138" y="81881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Introduction</a:t>
            </a:r>
            <a:endParaRPr dirty="0"/>
          </a:p>
        </p:txBody>
      </p:sp>
      <p:sp>
        <p:nvSpPr>
          <p:cNvPr id="609" name="Google Shape;609;p30"/>
          <p:cNvSpPr/>
          <p:nvPr/>
        </p:nvSpPr>
        <p:spPr>
          <a:xfrm>
            <a:off x="1292233" y="953838"/>
            <a:ext cx="503196" cy="4911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278657" y="2402106"/>
            <a:ext cx="534453" cy="51279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2758557" y="1346114"/>
            <a:ext cx="503196" cy="4911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3734485" y="3485275"/>
            <a:ext cx="507204" cy="522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a:stCxn id="609" idx="3"/>
            <a:endCxn id="611" idx="1"/>
          </p:cNvCxnSpPr>
          <p:nvPr/>
        </p:nvCxnSpPr>
        <p:spPr>
          <a:xfrm>
            <a:off x="1795429" y="1199405"/>
            <a:ext cx="963128" cy="39227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p:cNvCxnSpPr>
          <p:nvPr/>
        </p:nvCxnSpPr>
        <p:spPr>
          <a:xfrm rot="16200000" flipH="1">
            <a:off x="2982494" y="1864908"/>
            <a:ext cx="573742" cy="518420"/>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20" name="Titre 19">
            <a:extLst>
              <a:ext uri="{FF2B5EF4-FFF2-40B4-BE49-F238E27FC236}">
                <a16:creationId xmlns:a16="http://schemas.microsoft.com/office/drawing/2014/main" id="{330AC67A-B57B-472C-85F6-F58E96DA884E}"/>
              </a:ext>
            </a:extLst>
          </p:cNvPr>
          <p:cNvSpPr>
            <a:spLocks noGrp="1"/>
          </p:cNvSpPr>
          <p:nvPr>
            <p:ph type="ctrTitle" idx="6"/>
          </p:nvPr>
        </p:nvSpPr>
        <p:spPr>
          <a:xfrm>
            <a:off x="3816630" y="2410989"/>
            <a:ext cx="1798797" cy="530264"/>
          </a:xfrm>
        </p:spPr>
        <p:txBody>
          <a:bodyPr/>
          <a:lstStyle/>
          <a:p>
            <a:r>
              <a:rPr lang="en-US" sz="1800"/>
              <a:t>Labelled dataset </a:t>
            </a:r>
          </a:p>
        </p:txBody>
      </p:sp>
      <p:cxnSp>
        <p:nvCxnSpPr>
          <p:cNvPr id="85" name="Google Shape;614;p30">
            <a:extLst>
              <a:ext uri="{FF2B5EF4-FFF2-40B4-BE49-F238E27FC236}">
                <a16:creationId xmlns:a16="http://schemas.microsoft.com/office/drawing/2014/main" id="{6E8BAADC-F349-4B11-90A7-27E2574A3FE0}"/>
              </a:ext>
            </a:extLst>
          </p:cNvPr>
          <p:cNvCxnSpPr>
            <a:cxnSpLocks/>
          </p:cNvCxnSpPr>
          <p:nvPr/>
        </p:nvCxnSpPr>
        <p:spPr>
          <a:xfrm rot="16200000" flipH="1">
            <a:off x="3497856" y="2996593"/>
            <a:ext cx="573740" cy="39134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99" name="Google Shape;614;p30">
            <a:extLst>
              <a:ext uri="{FF2B5EF4-FFF2-40B4-BE49-F238E27FC236}">
                <a16:creationId xmlns:a16="http://schemas.microsoft.com/office/drawing/2014/main" id="{3C89E63F-260F-46CC-B432-240F0DCC9EAB}"/>
              </a:ext>
            </a:extLst>
          </p:cNvPr>
          <p:cNvCxnSpPr>
            <a:cxnSpLocks/>
          </p:cNvCxnSpPr>
          <p:nvPr/>
        </p:nvCxnSpPr>
        <p:spPr>
          <a:xfrm rot="16200000" flipH="1">
            <a:off x="3948535" y="4040573"/>
            <a:ext cx="427806" cy="382657"/>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103" name="Google Shape;612;p30">
            <a:extLst>
              <a:ext uri="{FF2B5EF4-FFF2-40B4-BE49-F238E27FC236}">
                <a16:creationId xmlns:a16="http://schemas.microsoft.com/office/drawing/2014/main" id="{1C7E30A2-CEBA-4163-A00D-3BD067D425BE}"/>
              </a:ext>
            </a:extLst>
          </p:cNvPr>
          <p:cNvSpPr/>
          <p:nvPr/>
        </p:nvSpPr>
        <p:spPr>
          <a:xfrm>
            <a:off x="4154810" y="4455853"/>
            <a:ext cx="507204" cy="522675"/>
          </a:xfrm>
          <a:prstGeom prst="rect">
            <a:avLst/>
          </a:pr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err="1"/>
              <a:t>Tk</a:t>
            </a:r>
            <a:endParaRPr sz="1800"/>
          </a:p>
        </p:txBody>
      </p:sp>
      <p:sp>
        <p:nvSpPr>
          <p:cNvPr id="104" name="Google Shape;602;p30">
            <a:extLst>
              <a:ext uri="{FF2B5EF4-FFF2-40B4-BE49-F238E27FC236}">
                <a16:creationId xmlns:a16="http://schemas.microsoft.com/office/drawing/2014/main" id="{6C9A3BCD-93E3-465F-A1B7-77D4900F795C}"/>
              </a:ext>
            </a:extLst>
          </p:cNvPr>
          <p:cNvSpPr txBox="1">
            <a:spLocks/>
          </p:cNvSpPr>
          <p:nvPr/>
        </p:nvSpPr>
        <p:spPr>
          <a:xfrm>
            <a:off x="4524063" y="4582053"/>
            <a:ext cx="2003876" cy="322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800" err="1"/>
              <a:t>Tkinter</a:t>
            </a:r>
            <a:r>
              <a:rPr lang="en-US" sz="1800"/>
              <a:t> interface</a:t>
            </a:r>
          </a:p>
        </p:txBody>
      </p:sp>
      <p:cxnSp>
        <p:nvCxnSpPr>
          <p:cNvPr id="106" name="Google Shape;613;p30">
            <a:extLst>
              <a:ext uri="{FF2B5EF4-FFF2-40B4-BE49-F238E27FC236}">
                <a16:creationId xmlns:a16="http://schemas.microsoft.com/office/drawing/2014/main" id="{22019A76-3749-4261-BA64-6EBFCD1E80F7}"/>
              </a:ext>
            </a:extLst>
          </p:cNvPr>
          <p:cNvCxnSpPr>
            <a:cxnSpLocks/>
            <a:stCxn id="104" idx="3"/>
          </p:cNvCxnSpPr>
          <p:nvPr/>
        </p:nvCxnSpPr>
        <p:spPr>
          <a:xfrm flipV="1">
            <a:off x="6527939" y="2580850"/>
            <a:ext cx="945548" cy="2162378"/>
          </a:xfrm>
          <a:prstGeom prst="bentConnector2">
            <a:avLst/>
          </a:prstGeom>
          <a:noFill/>
          <a:ln w="9525" cap="flat" cmpd="sng">
            <a:solidFill>
              <a:schemeClr val="lt2"/>
            </a:solidFill>
            <a:prstDash val="solid"/>
            <a:round/>
            <a:headEnd type="none" w="med" len="med"/>
            <a:tailEnd type="none" w="med" len="med"/>
          </a:ln>
        </p:spPr>
      </p:cxnSp>
      <p:sp>
        <p:nvSpPr>
          <p:cNvPr id="113" name="Google Shape;611;p30">
            <a:extLst>
              <a:ext uri="{FF2B5EF4-FFF2-40B4-BE49-F238E27FC236}">
                <a16:creationId xmlns:a16="http://schemas.microsoft.com/office/drawing/2014/main" id="{B7CF451C-3C3F-47CE-A090-1117F0925A8D}"/>
              </a:ext>
            </a:extLst>
          </p:cNvPr>
          <p:cNvSpPr/>
          <p:nvPr/>
        </p:nvSpPr>
        <p:spPr>
          <a:xfrm>
            <a:off x="7204279" y="2165422"/>
            <a:ext cx="503196" cy="491133"/>
          </a:xfrm>
          <a:prstGeom prst="rect">
            <a:avLst/>
          </a:prstGeom>
          <a:solidFill>
            <a:srgbClr val="92D05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01;p30">
            <a:extLst>
              <a:ext uri="{FF2B5EF4-FFF2-40B4-BE49-F238E27FC236}">
                <a16:creationId xmlns:a16="http://schemas.microsoft.com/office/drawing/2014/main" id="{B4507A3E-56C8-4E07-BE91-622070559FE1}"/>
              </a:ext>
            </a:extLst>
          </p:cNvPr>
          <p:cNvSpPr txBox="1">
            <a:spLocks/>
          </p:cNvSpPr>
          <p:nvPr/>
        </p:nvSpPr>
        <p:spPr>
          <a:xfrm>
            <a:off x="7431842" y="2221812"/>
            <a:ext cx="1881300" cy="4911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3200"/>
              <a:t>Result</a:t>
            </a:r>
          </a:p>
        </p:txBody>
      </p:sp>
      <p:pic>
        <p:nvPicPr>
          <p:cNvPr id="53" name="Image 52">
            <a:extLst>
              <a:ext uri="{FF2B5EF4-FFF2-40B4-BE49-F238E27FC236}">
                <a16:creationId xmlns:a16="http://schemas.microsoft.com/office/drawing/2014/main" id="{E8D9A29A-DDED-4790-8F99-A69F0E5CDD54}"/>
              </a:ext>
            </a:extLst>
          </p:cNvPr>
          <p:cNvPicPr>
            <a:picLocks noChangeAspect="1"/>
          </p:cNvPicPr>
          <p:nvPr/>
        </p:nvPicPr>
        <p:blipFill>
          <a:blip r:embed="rId3"/>
          <a:stretch>
            <a:fillRect/>
          </a:stretch>
        </p:blipFill>
        <p:spPr>
          <a:xfrm>
            <a:off x="1311505" y="973934"/>
            <a:ext cx="456212" cy="456212"/>
          </a:xfrm>
          <a:prstGeom prst="rect">
            <a:avLst/>
          </a:prstGeom>
        </p:spPr>
      </p:pic>
      <p:pic>
        <p:nvPicPr>
          <p:cNvPr id="55" name="Image 54">
            <a:extLst>
              <a:ext uri="{FF2B5EF4-FFF2-40B4-BE49-F238E27FC236}">
                <a16:creationId xmlns:a16="http://schemas.microsoft.com/office/drawing/2014/main" id="{42797F46-CCAA-4EFB-9253-407EE6CB108F}"/>
              </a:ext>
            </a:extLst>
          </p:cNvPr>
          <p:cNvPicPr>
            <a:picLocks noChangeAspect="1"/>
          </p:cNvPicPr>
          <p:nvPr/>
        </p:nvPicPr>
        <p:blipFill>
          <a:blip r:embed="rId4"/>
          <a:stretch>
            <a:fillRect/>
          </a:stretch>
        </p:blipFill>
        <p:spPr>
          <a:xfrm>
            <a:off x="2737283" y="1309687"/>
            <a:ext cx="577800" cy="577800"/>
          </a:xfrm>
          <a:prstGeom prst="rect">
            <a:avLst/>
          </a:prstGeom>
        </p:spPr>
      </p:pic>
      <p:pic>
        <p:nvPicPr>
          <p:cNvPr id="57" name="Image 56">
            <a:extLst>
              <a:ext uri="{FF2B5EF4-FFF2-40B4-BE49-F238E27FC236}">
                <a16:creationId xmlns:a16="http://schemas.microsoft.com/office/drawing/2014/main" id="{D872BDEB-1520-4003-B268-942746D14477}"/>
              </a:ext>
            </a:extLst>
          </p:cNvPr>
          <p:cNvPicPr>
            <a:picLocks noChangeAspect="1"/>
          </p:cNvPicPr>
          <p:nvPr/>
        </p:nvPicPr>
        <p:blipFill>
          <a:blip r:embed="rId5"/>
          <a:stretch>
            <a:fillRect/>
          </a:stretch>
        </p:blipFill>
        <p:spPr>
          <a:xfrm>
            <a:off x="3249269" y="2376314"/>
            <a:ext cx="585578" cy="585578"/>
          </a:xfrm>
          <a:prstGeom prst="rect">
            <a:avLst/>
          </a:prstGeom>
        </p:spPr>
      </p:pic>
      <p:pic>
        <p:nvPicPr>
          <p:cNvPr id="59" name="Image 58">
            <a:extLst>
              <a:ext uri="{FF2B5EF4-FFF2-40B4-BE49-F238E27FC236}">
                <a16:creationId xmlns:a16="http://schemas.microsoft.com/office/drawing/2014/main" id="{3E88D929-5CB1-4209-8D95-445355030C73}"/>
              </a:ext>
            </a:extLst>
          </p:cNvPr>
          <p:cNvPicPr>
            <a:picLocks noChangeAspect="1"/>
          </p:cNvPicPr>
          <p:nvPr/>
        </p:nvPicPr>
        <p:blipFill>
          <a:blip r:embed="rId6">
            <a:grayscl/>
          </a:blip>
          <a:stretch>
            <a:fillRect/>
          </a:stretch>
        </p:blipFill>
        <p:spPr>
          <a:xfrm>
            <a:off x="3737315" y="3490443"/>
            <a:ext cx="507204" cy="507204"/>
          </a:xfrm>
          <a:prstGeom prst="rect">
            <a:avLst/>
          </a:prstGeom>
        </p:spPr>
      </p:pic>
      <p:pic>
        <p:nvPicPr>
          <p:cNvPr id="61" name="Image 60">
            <a:extLst>
              <a:ext uri="{FF2B5EF4-FFF2-40B4-BE49-F238E27FC236}">
                <a16:creationId xmlns:a16="http://schemas.microsoft.com/office/drawing/2014/main" id="{0A275A46-E9AA-44EB-882D-A6352DA66AC6}"/>
              </a:ext>
            </a:extLst>
          </p:cNvPr>
          <p:cNvPicPr>
            <a:picLocks noChangeAspect="1"/>
          </p:cNvPicPr>
          <p:nvPr/>
        </p:nvPicPr>
        <p:blipFill>
          <a:blip r:embed="rId7"/>
          <a:stretch>
            <a:fillRect/>
          </a:stretch>
        </p:blipFill>
        <p:spPr>
          <a:xfrm>
            <a:off x="7212686" y="2164907"/>
            <a:ext cx="503197" cy="5031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ü"/>
            </a:pPr>
            <a:r>
              <a:rPr lang="en-US" sz="1350"/>
              <a:t>The aim of this project was to identify if an agricultural parcel has been irrigated or not, by using remote sensing data.  </a:t>
            </a:r>
          </a:p>
          <a:p>
            <a:pPr marL="0" lvl="0" indent="0" algn="l" rtl="0">
              <a:lnSpc>
                <a:spcPct val="100000"/>
              </a:lnSpc>
              <a:spcBef>
                <a:spcPts val="0"/>
              </a:spcBef>
              <a:spcAft>
                <a:spcPts val="0"/>
              </a:spcAft>
              <a:buNone/>
            </a:pPr>
            <a:endParaRPr lang="en-US" sz="1350"/>
          </a:p>
          <a:p>
            <a:pPr marL="0" lvl="0" indent="0" algn="l" rtl="0">
              <a:lnSpc>
                <a:spcPct val="100000"/>
              </a:lnSpc>
              <a:spcBef>
                <a:spcPts val="0"/>
              </a:spcBef>
              <a:spcAft>
                <a:spcPts val="0"/>
              </a:spcAft>
              <a:buNone/>
            </a:pPr>
            <a:endParaRPr lang="en-US" sz="1350"/>
          </a:p>
          <a:p>
            <a:pPr marL="171450" lvl="0" indent="-171450" algn="l" rtl="0">
              <a:lnSpc>
                <a:spcPct val="100000"/>
              </a:lnSpc>
              <a:spcBef>
                <a:spcPts val="0"/>
              </a:spcBef>
              <a:spcAft>
                <a:spcPts val="0"/>
              </a:spcAft>
              <a:buFont typeface="Wingdings" panose="05000000000000000000" pitchFamily="2" charset="2"/>
              <a:buChar char="ü"/>
            </a:pPr>
            <a:r>
              <a:rPr lang="en-US" sz="1350"/>
              <a:t>Remote sensing means that we should be able to carry out our analysis without having to be physically present at the location.</a:t>
            </a:r>
          </a:p>
          <a:p>
            <a:pPr marL="171450" lvl="0" indent="-171450" algn="l" rtl="0">
              <a:lnSpc>
                <a:spcPct val="100000"/>
              </a:lnSpc>
              <a:spcBef>
                <a:spcPts val="0"/>
              </a:spcBef>
              <a:spcAft>
                <a:spcPts val="0"/>
              </a:spcAft>
              <a:buFont typeface="Wingdings" panose="05000000000000000000" pitchFamily="2" charset="2"/>
              <a:buChar char="ü"/>
            </a:pPr>
            <a:endParaRPr lang="en-US" sz="1350"/>
          </a:p>
          <a:p>
            <a:pPr marL="171450" lvl="0" indent="-171450" algn="l" rtl="0">
              <a:lnSpc>
                <a:spcPct val="100000"/>
              </a:lnSpc>
              <a:spcBef>
                <a:spcPts val="0"/>
              </a:spcBef>
              <a:spcAft>
                <a:spcPts val="0"/>
              </a:spcAft>
              <a:buFont typeface="Wingdings" panose="05000000000000000000" pitchFamily="2" charset="2"/>
              <a:buChar char="ü"/>
            </a:pPr>
            <a:endParaRPr lang="en-US" sz="1350"/>
          </a:p>
          <a:p>
            <a:pPr marL="171450" lvl="0" indent="-171450" algn="l" rtl="0">
              <a:lnSpc>
                <a:spcPct val="100000"/>
              </a:lnSpc>
              <a:spcBef>
                <a:spcPts val="0"/>
              </a:spcBef>
              <a:spcAft>
                <a:spcPts val="0"/>
              </a:spcAft>
              <a:buFont typeface="Wingdings" panose="05000000000000000000" pitchFamily="2" charset="2"/>
              <a:buChar char="ü"/>
            </a:pPr>
            <a:r>
              <a:rPr lang="en-US" sz="1350"/>
              <a:t>This was made possible because of using Sentinel-1 satellite data. This data represents the physical characteristics of the agricultural parcel (soil water content) in terms of the signal backscatter values from vertical polarization bands.</a:t>
            </a:r>
          </a:p>
          <a:p>
            <a:pPr marL="171450" lvl="0" indent="-171450" algn="l" rtl="0">
              <a:lnSpc>
                <a:spcPct val="100000"/>
              </a:lnSpc>
              <a:spcBef>
                <a:spcPts val="0"/>
              </a:spcBef>
              <a:spcAft>
                <a:spcPts val="0"/>
              </a:spcAft>
              <a:buFont typeface="Wingdings" panose="05000000000000000000" pitchFamily="2" charset="2"/>
              <a:buChar char="ü"/>
            </a:pPr>
            <a:endParaRPr lang="en-US" sz="1350"/>
          </a:p>
          <a:p>
            <a:pPr marL="171450" lvl="0" indent="-171450" algn="l" rtl="0">
              <a:lnSpc>
                <a:spcPct val="100000"/>
              </a:lnSpc>
              <a:spcBef>
                <a:spcPts val="0"/>
              </a:spcBef>
              <a:spcAft>
                <a:spcPts val="0"/>
              </a:spcAft>
              <a:buFont typeface="Wingdings" panose="05000000000000000000" pitchFamily="2" charset="2"/>
              <a:buChar char="ü"/>
            </a:pPr>
            <a:endParaRPr lang="en-US" sz="1350"/>
          </a:p>
          <a:p>
            <a:pPr marL="171450" indent="-171450">
              <a:buFont typeface="Wingdings" panose="05000000000000000000" pitchFamily="2" charset="2"/>
              <a:buChar char="ü"/>
            </a:pPr>
            <a:r>
              <a:rPr lang="en-US" sz="1350"/>
              <a:t>The data is then matched with a labelled dataset of “irrigated” and “non-irrigated” classes to carry out supervised machine learning. We used SIGPAC data of </a:t>
            </a:r>
            <a:r>
              <a:rPr lang="en-US" sz="1350" err="1"/>
              <a:t>Urgell</a:t>
            </a:r>
            <a:r>
              <a:rPr lang="en-US" sz="1350"/>
              <a:t> region in Spain for this.</a:t>
            </a:r>
          </a:p>
          <a:p>
            <a:pPr marL="171450" indent="-171450">
              <a:buFont typeface="Wingdings" panose="05000000000000000000" pitchFamily="2" charset="2"/>
              <a:buChar char="ü"/>
            </a:pPr>
            <a:endParaRPr lang="en-US" sz="1350"/>
          </a:p>
          <a:p>
            <a:pPr marL="0" lvl="0" indent="0" algn="l" rtl="0">
              <a:lnSpc>
                <a:spcPct val="100000"/>
              </a:lnSpc>
              <a:spcBef>
                <a:spcPts val="0"/>
              </a:spcBef>
              <a:spcAft>
                <a:spcPts val="0"/>
              </a:spcAft>
              <a:buNone/>
            </a:pPr>
            <a:endParaRPr lang="en-US" sz="130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pic>
        <p:nvPicPr>
          <p:cNvPr id="4" name="Image 3">
            <a:extLst>
              <a:ext uri="{FF2B5EF4-FFF2-40B4-BE49-F238E27FC236}">
                <a16:creationId xmlns:a16="http://schemas.microsoft.com/office/drawing/2014/main" id="{F9AD596B-2096-440C-8000-3E455A382BD0}"/>
              </a:ext>
            </a:extLst>
          </p:cNvPr>
          <p:cNvPicPr>
            <a:picLocks noChangeAspect="1"/>
          </p:cNvPicPr>
          <p:nvPr/>
        </p:nvPicPr>
        <p:blipFill>
          <a:blip r:embed="rId3">
            <a:lum bright="70000" contrast="-70000"/>
          </a:blip>
          <a:stretch>
            <a:fillRect/>
          </a:stretch>
        </p:blipFill>
        <p:spPr>
          <a:xfrm>
            <a:off x="2581785" y="337625"/>
            <a:ext cx="577584" cy="5775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3258664"/>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3830664"/>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3258664"/>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3830664"/>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580800" y="219473"/>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Research paper</a:t>
            </a:r>
            <a:endParaRPr/>
          </a:p>
        </p:txBody>
      </p:sp>
      <p:cxnSp>
        <p:nvCxnSpPr>
          <p:cNvPr id="1089" name="Google Shape;1089;p38"/>
          <p:cNvCxnSpPr>
            <a:cxnSpLocks/>
          </p:cNvCxnSpPr>
          <p:nvPr/>
        </p:nvCxnSpPr>
        <p:spPr>
          <a:xfrm>
            <a:off x="292115" y="3772214"/>
            <a:ext cx="9223674"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3585464"/>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3585464"/>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3585464"/>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3585464"/>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38"/>
          <p:cNvSpPr txBox="1">
            <a:spLocks noGrp="1"/>
          </p:cNvSpPr>
          <p:nvPr>
            <p:ph type="subTitle" idx="4294967295"/>
          </p:nvPr>
        </p:nvSpPr>
        <p:spPr>
          <a:xfrm>
            <a:off x="-36657" y="2888614"/>
            <a:ext cx="3108976"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a:t>The Vertical polarization backscatter values of Sentinel 1 data, when considered temporally offer separability between the irrigated and non-irrigated parcels.</a:t>
            </a:r>
          </a:p>
          <a:p>
            <a:pPr marL="0" lvl="0" indent="0" algn="ctr" rtl="0">
              <a:lnSpc>
                <a:spcPct val="100000"/>
              </a:lnSpc>
              <a:spcBef>
                <a:spcPts val="0"/>
              </a:spcBef>
              <a:spcAft>
                <a:spcPts val="0"/>
              </a:spcAft>
              <a:buNone/>
            </a:pPr>
            <a:endParaRPr lang="en-US" sz="1200"/>
          </a:p>
        </p:txBody>
      </p:sp>
      <p:sp>
        <p:nvSpPr>
          <p:cNvPr id="1105" name="Google Shape;1105;p38"/>
          <p:cNvSpPr txBox="1">
            <a:spLocks noGrp="1"/>
          </p:cNvSpPr>
          <p:nvPr>
            <p:ph type="subTitle" idx="4294967295"/>
          </p:nvPr>
        </p:nvSpPr>
        <p:spPr>
          <a:xfrm>
            <a:off x="6025599" y="4192242"/>
            <a:ext cx="3271478"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a:t>The Vertical polarization shows high sensitivity to soil moisture. So we use both VV(Vertical-Vertical) and VH(Vertical-Horizontal) bands.</a:t>
            </a:r>
          </a:p>
        </p:txBody>
      </p:sp>
      <p:sp>
        <p:nvSpPr>
          <p:cNvPr id="1107" name="Google Shape;1107;p38"/>
          <p:cNvSpPr txBox="1">
            <a:spLocks noGrp="1"/>
          </p:cNvSpPr>
          <p:nvPr>
            <p:ph type="subTitle" idx="4294967295"/>
          </p:nvPr>
        </p:nvSpPr>
        <p:spPr>
          <a:xfrm>
            <a:off x="2093864" y="4255990"/>
            <a:ext cx="2987932"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a:t>The resolution of images is 10m and temporal resolution of the Sentinel images is about 12 days.</a:t>
            </a:r>
          </a:p>
        </p:txBody>
      </p:sp>
      <p:sp>
        <p:nvSpPr>
          <p:cNvPr id="1109" name="Google Shape;1109;p38"/>
          <p:cNvSpPr txBox="1">
            <a:spLocks noGrp="1"/>
          </p:cNvSpPr>
          <p:nvPr>
            <p:ph type="subTitle" idx="4294967295"/>
          </p:nvPr>
        </p:nvSpPr>
        <p:spPr>
          <a:xfrm>
            <a:off x="4267509" y="2516311"/>
            <a:ext cx="2888173"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a:t>The mean and variance of the pixel backscatter values over time, are different for the 2 classes because of the changes due to soil moisture</a:t>
            </a:r>
          </a:p>
        </p:txBody>
      </p:sp>
      <p:sp>
        <p:nvSpPr>
          <p:cNvPr id="1110" name="Google Shape;1110;p38"/>
          <p:cNvSpPr txBox="1">
            <a:spLocks noGrp="1"/>
          </p:cNvSpPr>
          <p:nvPr>
            <p:ph type="ctrTitle" idx="4294967295"/>
          </p:nvPr>
        </p:nvSpPr>
        <p:spPr>
          <a:xfrm>
            <a:off x="907900" y="413658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Key 01</a:t>
            </a:r>
            <a:endParaRPr sz="2400">
              <a:solidFill>
                <a:schemeClr val="accent2"/>
              </a:solidFill>
            </a:endParaRPr>
          </a:p>
        </p:txBody>
      </p:sp>
      <p:sp>
        <p:nvSpPr>
          <p:cNvPr id="1111" name="Google Shape;1111;p38"/>
          <p:cNvSpPr txBox="1">
            <a:spLocks noGrp="1"/>
          </p:cNvSpPr>
          <p:nvPr>
            <p:ph type="ctrTitle" idx="4294967295"/>
          </p:nvPr>
        </p:nvSpPr>
        <p:spPr>
          <a:xfrm>
            <a:off x="2944650" y="2967522"/>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Key 02</a:t>
            </a:r>
            <a:endParaRPr sz="2400">
              <a:solidFill>
                <a:schemeClr val="accent1"/>
              </a:solidFill>
            </a:endParaRPr>
          </a:p>
        </p:txBody>
      </p:sp>
      <p:sp>
        <p:nvSpPr>
          <p:cNvPr id="1112" name="Google Shape;1112;p38"/>
          <p:cNvSpPr txBox="1">
            <a:spLocks noGrp="1"/>
          </p:cNvSpPr>
          <p:nvPr>
            <p:ph type="ctrTitle" idx="4294967295"/>
          </p:nvPr>
        </p:nvSpPr>
        <p:spPr>
          <a:xfrm>
            <a:off x="4981400" y="413658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Key 03</a:t>
            </a:r>
            <a:endParaRPr sz="2400">
              <a:solidFill>
                <a:schemeClr val="accent3"/>
              </a:solidFill>
            </a:endParaRPr>
          </a:p>
        </p:txBody>
      </p:sp>
      <p:sp>
        <p:nvSpPr>
          <p:cNvPr id="1113" name="Google Shape;1113;p38"/>
          <p:cNvSpPr txBox="1">
            <a:spLocks noGrp="1"/>
          </p:cNvSpPr>
          <p:nvPr>
            <p:ph type="ctrTitle" idx="4294967295"/>
          </p:nvPr>
        </p:nvSpPr>
        <p:spPr>
          <a:xfrm>
            <a:off x="7018150" y="2967522"/>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Key 04</a:t>
            </a:r>
            <a:endParaRPr sz="2400">
              <a:solidFill>
                <a:schemeClr val="accent4"/>
              </a:solidFill>
            </a:endParaRPr>
          </a:p>
        </p:txBody>
      </p:sp>
      <p:sp>
        <p:nvSpPr>
          <p:cNvPr id="35" name="ZoneTexte 34">
            <a:extLst>
              <a:ext uri="{FF2B5EF4-FFF2-40B4-BE49-F238E27FC236}">
                <a16:creationId xmlns:a16="http://schemas.microsoft.com/office/drawing/2014/main" id="{C3561156-2672-4088-B9DF-80CD98C415EE}"/>
              </a:ext>
            </a:extLst>
          </p:cNvPr>
          <p:cNvSpPr txBox="1"/>
          <p:nvPr/>
        </p:nvSpPr>
        <p:spPr>
          <a:xfrm>
            <a:off x="649951" y="935265"/>
            <a:ext cx="8068024" cy="738664"/>
          </a:xfrm>
          <a:prstGeom prst="rect">
            <a:avLst/>
          </a:prstGeom>
          <a:noFill/>
        </p:spPr>
        <p:txBody>
          <a:bodyPr wrap="square">
            <a:spAutoFit/>
          </a:bodyPr>
          <a:lstStyle/>
          <a:p>
            <a:pPr marL="285750" indent="-285750">
              <a:buFont typeface="Arial" panose="020B0604020202020204" pitchFamily="34" charset="0"/>
              <a:buChar char="•"/>
            </a:pPr>
            <a:r>
              <a:rPr lang="en-US" sz="1400">
                <a:solidFill>
                  <a:schemeClr val="bg1"/>
                </a:solidFill>
                <a:latin typeface="LMRoman12-Regular-Identity-H"/>
              </a:rPr>
              <a:t>We used a research paper titled “Irrigation mapping using Sentinel-1 time series at field scale” by Q. Gao, M. </a:t>
            </a:r>
            <a:r>
              <a:rPr lang="en-US" sz="1400" err="1">
                <a:solidFill>
                  <a:schemeClr val="bg1"/>
                </a:solidFill>
                <a:latin typeface="LMRoman12-Regular-Identity-H"/>
              </a:rPr>
              <a:t>Zribi</a:t>
            </a:r>
            <a:r>
              <a:rPr lang="en-US" sz="1400">
                <a:solidFill>
                  <a:schemeClr val="bg1"/>
                </a:solidFill>
                <a:latin typeface="LMRoman12-Regular-Identity-H"/>
              </a:rPr>
              <a:t>, M.J. </a:t>
            </a:r>
            <a:r>
              <a:rPr lang="en-US" sz="1400" err="1">
                <a:solidFill>
                  <a:schemeClr val="bg1"/>
                </a:solidFill>
                <a:latin typeface="LMRoman12-Regular-Identity-H"/>
              </a:rPr>
              <a:t>Escorihuela</a:t>
            </a:r>
            <a:r>
              <a:rPr lang="en-US" sz="1400">
                <a:solidFill>
                  <a:schemeClr val="bg1"/>
                </a:solidFill>
                <a:latin typeface="LMRoman12-Regular-Identity-H"/>
              </a:rPr>
              <a:t>, N. Baghdadi, P. Quintana </a:t>
            </a:r>
            <a:r>
              <a:rPr lang="en-US" sz="1400" err="1">
                <a:solidFill>
                  <a:schemeClr val="bg1"/>
                </a:solidFill>
                <a:latin typeface="LMRoman12-Regular-Identity-H"/>
              </a:rPr>
              <a:t>Segui</a:t>
            </a:r>
            <a:r>
              <a:rPr lang="en-US" sz="1400">
                <a:solidFill>
                  <a:schemeClr val="bg1"/>
                </a:solidFill>
                <a:latin typeface="LMRoman12-Regular-Identity-H"/>
              </a:rPr>
              <a:t>, published on 22 October 2018</a:t>
            </a:r>
          </a:p>
          <a:p>
            <a:pPr marL="285750" indent="-285750">
              <a:buFont typeface="Arial" panose="020B0604020202020204" pitchFamily="34" charset="0"/>
              <a:buChar char="•"/>
            </a:pPr>
            <a:endParaRPr lang="en-US">
              <a:solidFill>
                <a:schemeClr val="bg1"/>
              </a:solidFill>
              <a:latin typeface="LMRoman12-Regular-Identity-H"/>
            </a:endParaRPr>
          </a:p>
        </p:txBody>
      </p:sp>
      <p:sp>
        <p:nvSpPr>
          <p:cNvPr id="36" name="ZoneTexte 35">
            <a:extLst>
              <a:ext uri="{FF2B5EF4-FFF2-40B4-BE49-F238E27FC236}">
                <a16:creationId xmlns:a16="http://schemas.microsoft.com/office/drawing/2014/main" id="{2F2BBF79-39C2-4288-AB57-6914D01C391E}"/>
              </a:ext>
            </a:extLst>
          </p:cNvPr>
          <p:cNvSpPr txBox="1"/>
          <p:nvPr/>
        </p:nvSpPr>
        <p:spPr>
          <a:xfrm>
            <a:off x="53775" y="1610571"/>
            <a:ext cx="9383974" cy="477054"/>
          </a:xfrm>
          <a:prstGeom prst="rect">
            <a:avLst/>
          </a:prstGeom>
          <a:noFill/>
        </p:spPr>
        <p:txBody>
          <a:bodyPr wrap="square">
            <a:spAutoFit/>
          </a:bodyPr>
          <a:lstStyle/>
          <a:p>
            <a:r>
              <a:rPr lang="en-US" sz="2450" b="1">
                <a:solidFill>
                  <a:schemeClr val="accent3">
                    <a:lumMod val="75000"/>
                  </a:schemeClr>
                </a:solidFill>
                <a:latin typeface="LMRoman12-Regular-Identity-H"/>
              </a:rPr>
              <a:t>The key learnings from this paper in connection with our project are :</a:t>
            </a:r>
          </a:p>
        </p:txBody>
      </p:sp>
      <p:pic>
        <p:nvPicPr>
          <p:cNvPr id="40" name="Image 39">
            <a:extLst>
              <a:ext uri="{FF2B5EF4-FFF2-40B4-BE49-F238E27FC236}">
                <a16:creationId xmlns:a16="http://schemas.microsoft.com/office/drawing/2014/main" id="{8661E7DF-E0D9-4835-92B8-5EFAC598A647}"/>
              </a:ext>
            </a:extLst>
          </p:cNvPr>
          <p:cNvPicPr>
            <a:picLocks noChangeAspect="1"/>
          </p:cNvPicPr>
          <p:nvPr/>
        </p:nvPicPr>
        <p:blipFill>
          <a:blip r:embed="rId3">
            <a:lum bright="70000" contrast="-70000"/>
          </a:blip>
          <a:stretch>
            <a:fillRect/>
          </a:stretch>
        </p:blipFill>
        <p:spPr>
          <a:xfrm>
            <a:off x="3135586" y="126179"/>
            <a:ext cx="713687" cy="713687"/>
          </a:xfrm>
          <a:prstGeom prst="rect">
            <a:avLst/>
          </a:prstGeom>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2CD91EAA0F4D45BE130A94F6456B95" ma:contentTypeVersion="9" ma:contentTypeDescription="Crée un document." ma:contentTypeScope="" ma:versionID="40494846ffaf5ef7540bc2288c285936">
  <xsd:schema xmlns:xsd="http://www.w3.org/2001/XMLSchema" xmlns:xs="http://www.w3.org/2001/XMLSchema" xmlns:p="http://schemas.microsoft.com/office/2006/metadata/properties" xmlns:ns3="ab779c96-6688-4f0c-ba28-5a9fd0ddb30b" xmlns:ns4="070ecd0c-e3a9-41cd-a8bd-44565474fd40" targetNamespace="http://schemas.microsoft.com/office/2006/metadata/properties" ma:root="true" ma:fieldsID="1fc0f4a1fdf8430b2a4312a670e9fd19" ns3:_="" ns4:_="">
    <xsd:import namespace="ab779c96-6688-4f0c-ba28-5a9fd0ddb30b"/>
    <xsd:import namespace="070ecd0c-e3a9-41cd-a8bd-44565474fd40"/>
    <xsd:element name="properties">
      <xsd:complexType>
        <xsd:sequence>
          <xsd:element name="documentManagement">
            <xsd:complexType>
              <xsd:all>
                <xsd:element ref="ns3:SharedWithUsers" minOccurs="0"/>
                <xsd:element ref="ns3:SharingHintHash" minOccurs="0"/>
                <xsd:element ref="ns3:SharedWithDetails"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79c96-6688-4f0c-ba28-5a9fd0ddb30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hidden="true"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0ecd0c-e3a9-41cd-a8bd-44565474fd4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48096F-FC38-471A-AAD2-79756BF48447}">
  <ds:schemaRefs>
    <ds:schemaRef ds:uri="http://schemas.microsoft.com/sharepoint/v3/contenttype/forms"/>
  </ds:schemaRefs>
</ds:datastoreItem>
</file>

<file path=customXml/itemProps2.xml><?xml version="1.0" encoding="utf-8"?>
<ds:datastoreItem xmlns:ds="http://schemas.openxmlformats.org/officeDocument/2006/customXml" ds:itemID="{9B454EF5-0D32-40E7-AAE2-022DAF0E2466}">
  <ds:schemaRefs>
    <ds:schemaRef ds:uri="070ecd0c-e3a9-41cd-a8bd-44565474fd40"/>
    <ds:schemaRef ds:uri="ab779c96-6688-4f0c-ba28-5a9fd0ddb3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14B73F-A161-4EE1-86EC-D7C15A3C06B5}">
  <ds:schemaRefs>
    <ds:schemaRef ds:uri="http://schemas.microsoft.com/office/2006/documentManagement/types"/>
    <ds:schemaRef ds:uri="http://schemas.microsoft.com/office/2006/metadata/properties"/>
    <ds:schemaRef ds:uri="http://purl.org/dc/dcmitype/"/>
    <ds:schemaRef ds:uri="http://purl.org/dc/elements/1.1/"/>
    <ds:schemaRef ds:uri="http://purl.org/dc/terms/"/>
    <ds:schemaRef ds:uri="http://schemas.microsoft.com/office/infopath/2007/PartnerControls"/>
    <ds:schemaRef ds:uri="http://www.w3.org/XML/1998/namespace"/>
    <ds:schemaRef ds:uri="http://schemas.openxmlformats.org/package/2006/metadata/core-properties"/>
    <ds:schemaRef ds:uri="070ecd0c-e3a9-41cd-a8bd-44565474fd40"/>
    <ds:schemaRef ds:uri="ab779c96-6688-4f0c-ba28-5a9fd0ddb30b"/>
  </ds:schemaRefs>
</ds:datastoreItem>
</file>

<file path=docProps/app.xml><?xml version="1.0" encoding="utf-8"?>
<Properties xmlns="http://schemas.openxmlformats.org/officeDocument/2006/extended-properties" xmlns:vt="http://schemas.openxmlformats.org/officeDocument/2006/docPropsVTypes">
  <TotalTime>20</TotalTime>
  <Words>2416</Words>
  <Application>Microsoft Office PowerPoint</Application>
  <PresentationFormat>On-screen Show (16:9)</PresentationFormat>
  <Paragraphs>320</Paragraphs>
  <Slides>21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LMRoman12-Regular-Identity-H</vt:lpstr>
      <vt:lpstr>Advent Pro SemiBold</vt:lpstr>
      <vt:lpstr>Fira Sans Extra Condensed Medium</vt:lpstr>
      <vt:lpstr>Maven Pro</vt:lpstr>
      <vt:lpstr>Livvic Light</vt:lpstr>
      <vt:lpstr>Share Tech</vt:lpstr>
      <vt:lpstr>Nunito Light</vt:lpstr>
      <vt:lpstr>Calibri</vt:lpstr>
      <vt:lpstr>Wingdings</vt:lpstr>
      <vt:lpstr>Fira Sans Condensed Medium</vt:lpstr>
      <vt:lpstr>Courier New</vt:lpstr>
      <vt:lpstr>Data Science Consulting by Slidesgo</vt:lpstr>
      <vt:lpstr>BIG DATA PROJECT</vt:lpstr>
      <vt:lpstr>PowerPoint Presentation</vt:lpstr>
      <vt:lpstr>TARGET</vt:lpstr>
      <vt:lpstr>OKP4.Plateform</vt:lpstr>
      <vt:lpstr>Msc Agricultural &amp; food data management, Unilasalle</vt:lpstr>
      <vt:lpstr>UNDERSTANDING THE PROBLEM</vt:lpstr>
      <vt:lpstr>Methodology </vt:lpstr>
      <vt:lpstr>Introduction</vt:lpstr>
      <vt:lpstr>Research paper</vt:lpstr>
      <vt:lpstr>Research paper</vt:lpstr>
      <vt:lpstr>PowerPoint Presentation</vt:lpstr>
      <vt:lpstr>Labelled dataset</vt:lpstr>
      <vt:lpstr>Google Earth Engine</vt:lpstr>
      <vt:lpstr>Python API</vt:lpstr>
      <vt:lpstr>Tkinter interface</vt:lpstr>
      <vt:lpstr>Tkinter interface steps</vt:lpstr>
      <vt:lpstr>Tkinter interface steps</vt:lpstr>
      <vt:lpstr>Results</vt:lpstr>
      <vt:lpstr>Results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Appanna</dc:creator>
  <cp:lastModifiedBy>Ponnappa Appanna MACHIMANDA</cp:lastModifiedBy>
  <cp:revision>3</cp:revision>
  <dcterms:modified xsi:type="dcterms:W3CDTF">2021-07-10T06:56:45Z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0x0101000B2CD91EAA0F4D45BE130A94F6456B95</vt:lpwstr>
  </property>
</Properties>
</file>